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handoutMasterIdLst>
    <p:handoutMasterId r:id="rId30"/>
  </p:handoutMasterIdLst>
  <p:sldIdLst>
    <p:sldId id="591" r:id="rId2"/>
    <p:sldId id="695" r:id="rId3"/>
    <p:sldId id="694" r:id="rId4"/>
    <p:sldId id="696" r:id="rId5"/>
    <p:sldId id="734" r:id="rId6"/>
    <p:sldId id="717" r:id="rId7"/>
    <p:sldId id="718" r:id="rId8"/>
    <p:sldId id="719" r:id="rId9"/>
    <p:sldId id="701" r:id="rId10"/>
    <p:sldId id="702" r:id="rId11"/>
    <p:sldId id="705" r:id="rId12"/>
    <p:sldId id="706" r:id="rId13"/>
    <p:sldId id="709" r:id="rId14"/>
    <p:sldId id="730" r:id="rId15"/>
    <p:sldId id="729" r:id="rId16"/>
    <p:sldId id="716" r:id="rId17"/>
    <p:sldId id="724" r:id="rId18"/>
    <p:sldId id="725" r:id="rId19"/>
    <p:sldId id="726" r:id="rId20"/>
    <p:sldId id="728" r:id="rId21"/>
    <p:sldId id="731" r:id="rId22"/>
    <p:sldId id="732" r:id="rId23"/>
    <p:sldId id="733" r:id="rId24"/>
    <p:sldId id="735" r:id="rId25"/>
    <p:sldId id="736" r:id="rId26"/>
    <p:sldId id="714" r:id="rId27"/>
    <p:sldId id="713" r:id="rId28"/>
  </p:sldIdLst>
  <p:sldSz cx="9144000" cy="6858000" type="screen4x3"/>
  <p:notesSz cx="6761163" cy="99425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6E1B6FD-1476-AD46-87BE-B58CE5063A4C}">
          <p14:sldIdLst>
            <p14:sldId id="591"/>
            <p14:sldId id="695"/>
            <p14:sldId id="694"/>
            <p14:sldId id="696"/>
            <p14:sldId id="734"/>
            <p14:sldId id="717"/>
            <p14:sldId id="718"/>
            <p14:sldId id="719"/>
            <p14:sldId id="701"/>
            <p14:sldId id="702"/>
            <p14:sldId id="705"/>
            <p14:sldId id="706"/>
            <p14:sldId id="709"/>
            <p14:sldId id="730"/>
            <p14:sldId id="729"/>
            <p14:sldId id="716"/>
            <p14:sldId id="724"/>
            <p14:sldId id="725"/>
            <p14:sldId id="726"/>
            <p14:sldId id="728"/>
            <p14:sldId id="731"/>
            <p14:sldId id="732"/>
            <p14:sldId id="733"/>
            <p14:sldId id="735"/>
            <p14:sldId id="736"/>
            <p14:sldId id="714"/>
            <p14:sldId id="71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2AF1"/>
    <a:srgbClr val="374DF3"/>
    <a:srgbClr val="D0D8E8"/>
    <a:srgbClr val="CF31C7"/>
    <a:srgbClr val="4F81BD"/>
    <a:srgbClr val="FFFFFF"/>
    <a:srgbClr val="000000"/>
    <a:srgbClr val="150F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94" autoAdjust="0"/>
    <p:restoredTop sz="90468" autoAdjust="0"/>
  </p:normalViewPr>
  <p:slideViewPr>
    <p:cSldViewPr>
      <p:cViewPr>
        <p:scale>
          <a:sx n="81" d="100"/>
          <a:sy n="81" d="100"/>
        </p:scale>
        <p:origin x="1592" y="272"/>
      </p:cViewPr>
      <p:guideLst>
        <p:guide orient="horz" pos="2160"/>
        <p:guide pos="288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EBA554-4AFA-664D-A634-609641436618}" type="doc">
      <dgm:prSet loTypeId="urn:microsoft.com/office/officeart/2005/8/layout/process1" loCatId="" qsTypeId="urn:microsoft.com/office/officeart/2005/8/quickstyle/simple4" qsCatId="simple" csTypeId="urn:microsoft.com/office/officeart/2005/8/colors/accent4_5" csCatId="accent4" phldr="1"/>
      <dgm:spPr/>
    </dgm:pt>
    <dgm:pt modelId="{ADB24D02-D1A8-C54B-95CD-E4DFF9312B3E}">
      <dgm:prSet phldrT="[文本]"/>
      <dgm:spPr/>
      <dgm:t>
        <a:bodyPr/>
        <a:lstStyle/>
        <a:p>
          <a:r>
            <a:rPr lang="zh-CN" altLang="en-US" dirty="0" smtClean="0"/>
            <a:t>问题</a:t>
          </a:r>
          <a:endParaRPr lang="zh-CN" altLang="en-US" dirty="0"/>
        </a:p>
      </dgm:t>
    </dgm:pt>
    <dgm:pt modelId="{7D53575E-296B-D94D-8A0F-2D555E83EA4B}" type="parTrans" cxnId="{3CC26853-F9C0-744E-BC56-6595277B4837}">
      <dgm:prSet/>
      <dgm:spPr/>
      <dgm:t>
        <a:bodyPr/>
        <a:lstStyle/>
        <a:p>
          <a:endParaRPr lang="zh-CN" altLang="en-US"/>
        </a:p>
      </dgm:t>
    </dgm:pt>
    <dgm:pt modelId="{63D19788-CD91-F143-AA7B-EF56F967E473}" type="sibTrans" cxnId="{3CC26853-F9C0-744E-BC56-6595277B4837}">
      <dgm:prSet/>
      <dgm:spPr/>
      <dgm:t>
        <a:bodyPr/>
        <a:lstStyle/>
        <a:p>
          <a:endParaRPr lang="zh-CN" altLang="en-US"/>
        </a:p>
      </dgm:t>
    </dgm:pt>
    <dgm:pt modelId="{B821971F-CFFD-1748-A107-9D1364158B10}">
      <dgm:prSet phldrT="[文本]"/>
      <dgm:spPr/>
      <dgm:t>
        <a:bodyPr/>
        <a:lstStyle/>
        <a:p>
          <a:r>
            <a:rPr lang="zh-CN" altLang="en-US" dirty="0" smtClean="0"/>
            <a:t>挑战</a:t>
          </a:r>
          <a:r>
            <a:rPr lang="en-US" altLang="zh-CN" dirty="0" smtClean="0"/>
            <a:t>1</a:t>
          </a:r>
          <a:endParaRPr lang="zh-CN" altLang="en-US" dirty="0"/>
        </a:p>
      </dgm:t>
    </dgm:pt>
    <dgm:pt modelId="{9D3ACEC8-D6D6-4549-A42A-ED923F54664F}" type="parTrans" cxnId="{1683066F-87B0-3847-B539-DE30D786B210}">
      <dgm:prSet/>
      <dgm:spPr/>
      <dgm:t>
        <a:bodyPr/>
        <a:lstStyle/>
        <a:p>
          <a:endParaRPr lang="zh-CN" altLang="en-US"/>
        </a:p>
      </dgm:t>
    </dgm:pt>
    <dgm:pt modelId="{EACEF715-97E6-E049-9B2B-328E09420295}" type="sibTrans" cxnId="{1683066F-87B0-3847-B539-DE30D786B210}">
      <dgm:prSet/>
      <dgm:spPr/>
      <dgm:t>
        <a:bodyPr/>
        <a:lstStyle/>
        <a:p>
          <a:endParaRPr lang="zh-CN" altLang="en-US"/>
        </a:p>
      </dgm:t>
    </dgm:pt>
    <dgm:pt modelId="{D7B9970B-090D-6641-BE1C-B9DF4A798D1A}">
      <dgm:prSet phldrT="[文本]"/>
      <dgm:spPr/>
      <dgm:t>
        <a:bodyPr/>
        <a:lstStyle/>
        <a:p>
          <a:r>
            <a:rPr lang="zh-CN" altLang="en-US" dirty="0" smtClean="0"/>
            <a:t>贡献</a:t>
          </a:r>
          <a:r>
            <a:rPr lang="en-US" altLang="zh-CN" dirty="0" smtClean="0"/>
            <a:t>1</a:t>
          </a:r>
          <a:endParaRPr lang="zh-CN" altLang="en-US" dirty="0"/>
        </a:p>
      </dgm:t>
    </dgm:pt>
    <dgm:pt modelId="{7BE16D75-D3EE-F747-BB1D-DE0894A9D57A}" type="parTrans" cxnId="{2A95E2D0-D0BA-514B-B830-CF92DC441C16}">
      <dgm:prSet/>
      <dgm:spPr/>
      <dgm:t>
        <a:bodyPr/>
        <a:lstStyle/>
        <a:p>
          <a:endParaRPr lang="zh-CN" altLang="en-US"/>
        </a:p>
      </dgm:t>
    </dgm:pt>
    <dgm:pt modelId="{147638AC-2914-934A-8D54-D65BCFC9DBFB}" type="sibTrans" cxnId="{2A95E2D0-D0BA-514B-B830-CF92DC441C16}">
      <dgm:prSet/>
      <dgm:spPr/>
      <dgm:t>
        <a:bodyPr/>
        <a:lstStyle/>
        <a:p>
          <a:endParaRPr lang="zh-CN" altLang="en-US"/>
        </a:p>
      </dgm:t>
    </dgm:pt>
    <dgm:pt modelId="{C445E83B-93CB-D54C-8250-474852B6AC40}">
      <dgm:prSet phldrT="[文本]"/>
      <dgm:spPr/>
      <dgm:t>
        <a:bodyPr/>
        <a:lstStyle/>
        <a:p>
          <a:r>
            <a:rPr lang="zh-CN" altLang="en-US" dirty="0" smtClean="0"/>
            <a:t>方法</a:t>
          </a:r>
          <a:r>
            <a:rPr lang="en-US" altLang="zh-CN" dirty="0" smtClean="0"/>
            <a:t>1</a:t>
          </a:r>
          <a:endParaRPr lang="zh-CN" altLang="en-US" dirty="0"/>
        </a:p>
      </dgm:t>
    </dgm:pt>
    <dgm:pt modelId="{E3DE195F-8ED8-B74A-A881-7BDB4A4B0471}" type="parTrans" cxnId="{B3BD56EA-6CA2-E340-8F75-085F86B47B90}">
      <dgm:prSet/>
      <dgm:spPr/>
      <dgm:t>
        <a:bodyPr/>
        <a:lstStyle/>
        <a:p>
          <a:endParaRPr lang="zh-CN" altLang="en-US"/>
        </a:p>
      </dgm:t>
    </dgm:pt>
    <dgm:pt modelId="{1407AB53-0BCE-7E4D-840D-CC8A36DF4540}" type="sibTrans" cxnId="{B3BD56EA-6CA2-E340-8F75-085F86B47B90}">
      <dgm:prSet/>
      <dgm:spPr/>
      <dgm:t>
        <a:bodyPr/>
        <a:lstStyle/>
        <a:p>
          <a:endParaRPr lang="zh-CN" altLang="en-US"/>
        </a:p>
      </dgm:t>
    </dgm:pt>
    <dgm:pt modelId="{F0FEE653-18B4-6847-8DD6-2ECB4C6EB81F}">
      <dgm:prSet phldrT="[文本]"/>
      <dgm:spPr/>
      <dgm:t>
        <a:bodyPr/>
        <a:lstStyle/>
        <a:p>
          <a:r>
            <a:rPr lang="zh-CN" altLang="en-US" dirty="0" smtClean="0"/>
            <a:t>实验</a:t>
          </a:r>
          <a:r>
            <a:rPr lang="en-US" altLang="zh-CN" dirty="0" smtClean="0"/>
            <a:t>1</a:t>
          </a:r>
          <a:endParaRPr lang="zh-CN" altLang="en-US" dirty="0"/>
        </a:p>
      </dgm:t>
    </dgm:pt>
    <dgm:pt modelId="{DDA6E01A-614D-994C-A56C-D4127DC9FAE4}" type="parTrans" cxnId="{E68DFC03-A9EA-F94A-B80A-DAF4E8D84660}">
      <dgm:prSet/>
      <dgm:spPr/>
      <dgm:t>
        <a:bodyPr/>
        <a:lstStyle/>
        <a:p>
          <a:endParaRPr lang="zh-CN" altLang="en-US"/>
        </a:p>
      </dgm:t>
    </dgm:pt>
    <dgm:pt modelId="{09C05F47-7CF8-8842-8F56-2CF93949591F}" type="sibTrans" cxnId="{E68DFC03-A9EA-F94A-B80A-DAF4E8D84660}">
      <dgm:prSet/>
      <dgm:spPr/>
      <dgm:t>
        <a:bodyPr/>
        <a:lstStyle/>
        <a:p>
          <a:endParaRPr lang="zh-CN" altLang="en-US"/>
        </a:p>
      </dgm:t>
    </dgm:pt>
    <dgm:pt modelId="{D941E28E-4F60-354E-9960-A0111D94CEB9}" type="pres">
      <dgm:prSet presAssocID="{92EBA554-4AFA-664D-A634-609641436618}" presName="Name0" presStyleCnt="0">
        <dgm:presLayoutVars>
          <dgm:dir/>
          <dgm:resizeHandles val="exact"/>
        </dgm:presLayoutVars>
      </dgm:prSet>
      <dgm:spPr/>
    </dgm:pt>
    <dgm:pt modelId="{AD771497-DA71-F047-A938-04E3756BE560}" type="pres">
      <dgm:prSet presAssocID="{ADB24D02-D1A8-C54B-95CD-E4DFF9312B3E}" presName="node" presStyleLbl="node1" presStyleIdx="0" presStyleCnt="5">
        <dgm:presLayoutVars>
          <dgm:bulletEnabled val="1"/>
        </dgm:presLayoutVars>
      </dgm:prSet>
      <dgm:spPr/>
      <dgm:t>
        <a:bodyPr/>
        <a:lstStyle/>
        <a:p>
          <a:endParaRPr lang="zh-CN" altLang="en-US"/>
        </a:p>
      </dgm:t>
    </dgm:pt>
    <dgm:pt modelId="{D0D1AC64-3213-C74E-977C-E04BC236C401}" type="pres">
      <dgm:prSet presAssocID="{63D19788-CD91-F143-AA7B-EF56F967E473}" presName="sibTrans" presStyleLbl="sibTrans2D1" presStyleIdx="0" presStyleCnt="4"/>
      <dgm:spPr/>
      <dgm:t>
        <a:bodyPr/>
        <a:lstStyle/>
        <a:p>
          <a:endParaRPr lang="zh-CN" altLang="en-US"/>
        </a:p>
      </dgm:t>
    </dgm:pt>
    <dgm:pt modelId="{4BB5D189-6654-7146-9ED2-B6CCED4451A2}" type="pres">
      <dgm:prSet presAssocID="{63D19788-CD91-F143-AA7B-EF56F967E473}" presName="connectorText" presStyleLbl="sibTrans2D1" presStyleIdx="0" presStyleCnt="4"/>
      <dgm:spPr/>
      <dgm:t>
        <a:bodyPr/>
        <a:lstStyle/>
        <a:p>
          <a:endParaRPr lang="zh-CN" altLang="en-US"/>
        </a:p>
      </dgm:t>
    </dgm:pt>
    <dgm:pt modelId="{F74062B2-C39F-8E48-8B1C-A0AEF0FD02F4}" type="pres">
      <dgm:prSet presAssocID="{B821971F-CFFD-1748-A107-9D1364158B10}" presName="node" presStyleLbl="node1" presStyleIdx="1" presStyleCnt="5">
        <dgm:presLayoutVars>
          <dgm:bulletEnabled val="1"/>
        </dgm:presLayoutVars>
      </dgm:prSet>
      <dgm:spPr/>
      <dgm:t>
        <a:bodyPr/>
        <a:lstStyle/>
        <a:p>
          <a:endParaRPr lang="zh-CN" altLang="en-US"/>
        </a:p>
      </dgm:t>
    </dgm:pt>
    <dgm:pt modelId="{855731D0-FD48-A543-A908-78DF7155D70C}" type="pres">
      <dgm:prSet presAssocID="{EACEF715-97E6-E049-9B2B-328E09420295}" presName="sibTrans" presStyleLbl="sibTrans2D1" presStyleIdx="1" presStyleCnt="4"/>
      <dgm:spPr/>
      <dgm:t>
        <a:bodyPr/>
        <a:lstStyle/>
        <a:p>
          <a:endParaRPr lang="zh-CN" altLang="en-US"/>
        </a:p>
      </dgm:t>
    </dgm:pt>
    <dgm:pt modelId="{A02A2BE6-4388-C14A-8E58-A996B2C2A29D}" type="pres">
      <dgm:prSet presAssocID="{EACEF715-97E6-E049-9B2B-328E09420295}" presName="connectorText" presStyleLbl="sibTrans2D1" presStyleIdx="1" presStyleCnt="4"/>
      <dgm:spPr/>
      <dgm:t>
        <a:bodyPr/>
        <a:lstStyle/>
        <a:p>
          <a:endParaRPr lang="zh-CN" altLang="en-US"/>
        </a:p>
      </dgm:t>
    </dgm:pt>
    <dgm:pt modelId="{0FCDA885-5B86-A548-B4CE-FA3919B1F5CA}" type="pres">
      <dgm:prSet presAssocID="{D7B9970B-090D-6641-BE1C-B9DF4A798D1A}" presName="node" presStyleLbl="node1" presStyleIdx="2" presStyleCnt="5">
        <dgm:presLayoutVars>
          <dgm:bulletEnabled val="1"/>
        </dgm:presLayoutVars>
      </dgm:prSet>
      <dgm:spPr/>
      <dgm:t>
        <a:bodyPr/>
        <a:lstStyle/>
        <a:p>
          <a:endParaRPr lang="zh-CN" altLang="en-US"/>
        </a:p>
      </dgm:t>
    </dgm:pt>
    <dgm:pt modelId="{60459D27-5B1D-0840-9318-9BD73D55AD19}" type="pres">
      <dgm:prSet presAssocID="{147638AC-2914-934A-8D54-D65BCFC9DBFB}" presName="sibTrans" presStyleLbl="sibTrans2D1" presStyleIdx="2" presStyleCnt="4"/>
      <dgm:spPr/>
      <dgm:t>
        <a:bodyPr/>
        <a:lstStyle/>
        <a:p>
          <a:endParaRPr lang="zh-CN" altLang="en-US"/>
        </a:p>
      </dgm:t>
    </dgm:pt>
    <dgm:pt modelId="{369DD9B8-FB90-8D40-BDD0-1932B0244CE0}" type="pres">
      <dgm:prSet presAssocID="{147638AC-2914-934A-8D54-D65BCFC9DBFB}" presName="connectorText" presStyleLbl="sibTrans2D1" presStyleIdx="2" presStyleCnt="4"/>
      <dgm:spPr/>
      <dgm:t>
        <a:bodyPr/>
        <a:lstStyle/>
        <a:p>
          <a:endParaRPr lang="zh-CN" altLang="en-US"/>
        </a:p>
      </dgm:t>
    </dgm:pt>
    <dgm:pt modelId="{F6B24155-BBDA-1943-AB37-8EEB8C6540F8}" type="pres">
      <dgm:prSet presAssocID="{C445E83B-93CB-D54C-8250-474852B6AC40}" presName="node" presStyleLbl="node1" presStyleIdx="3" presStyleCnt="5">
        <dgm:presLayoutVars>
          <dgm:bulletEnabled val="1"/>
        </dgm:presLayoutVars>
      </dgm:prSet>
      <dgm:spPr/>
      <dgm:t>
        <a:bodyPr/>
        <a:lstStyle/>
        <a:p>
          <a:endParaRPr lang="zh-CN" altLang="en-US"/>
        </a:p>
      </dgm:t>
    </dgm:pt>
    <dgm:pt modelId="{6FE04E19-5DEC-7B41-B2D1-666EDD1DE845}" type="pres">
      <dgm:prSet presAssocID="{1407AB53-0BCE-7E4D-840D-CC8A36DF4540}" presName="sibTrans" presStyleLbl="sibTrans2D1" presStyleIdx="3" presStyleCnt="4"/>
      <dgm:spPr/>
      <dgm:t>
        <a:bodyPr/>
        <a:lstStyle/>
        <a:p>
          <a:endParaRPr lang="zh-CN" altLang="en-US"/>
        </a:p>
      </dgm:t>
    </dgm:pt>
    <dgm:pt modelId="{C05CD2D7-CCA9-D542-960F-3B0E24A8713F}" type="pres">
      <dgm:prSet presAssocID="{1407AB53-0BCE-7E4D-840D-CC8A36DF4540}" presName="connectorText" presStyleLbl="sibTrans2D1" presStyleIdx="3" presStyleCnt="4"/>
      <dgm:spPr/>
      <dgm:t>
        <a:bodyPr/>
        <a:lstStyle/>
        <a:p>
          <a:endParaRPr lang="zh-CN" altLang="en-US"/>
        </a:p>
      </dgm:t>
    </dgm:pt>
    <dgm:pt modelId="{EAC95CDC-62A8-BB49-99F3-BE3741123530}" type="pres">
      <dgm:prSet presAssocID="{F0FEE653-18B4-6847-8DD6-2ECB4C6EB81F}" presName="node" presStyleLbl="node1" presStyleIdx="4" presStyleCnt="5">
        <dgm:presLayoutVars>
          <dgm:bulletEnabled val="1"/>
        </dgm:presLayoutVars>
      </dgm:prSet>
      <dgm:spPr/>
      <dgm:t>
        <a:bodyPr/>
        <a:lstStyle/>
        <a:p>
          <a:endParaRPr lang="zh-CN" altLang="en-US"/>
        </a:p>
      </dgm:t>
    </dgm:pt>
  </dgm:ptLst>
  <dgm:cxnLst>
    <dgm:cxn modelId="{4A0D2914-4E36-BB45-9B8F-9FD51A6EF15C}" type="presOf" srcId="{147638AC-2914-934A-8D54-D65BCFC9DBFB}" destId="{60459D27-5B1D-0840-9318-9BD73D55AD19}" srcOrd="0" destOrd="0" presId="urn:microsoft.com/office/officeart/2005/8/layout/process1"/>
    <dgm:cxn modelId="{4CA4E9CE-5996-4F44-B344-010B112A8882}" type="presOf" srcId="{EACEF715-97E6-E049-9B2B-328E09420295}" destId="{855731D0-FD48-A543-A908-78DF7155D70C}" srcOrd="0" destOrd="0" presId="urn:microsoft.com/office/officeart/2005/8/layout/process1"/>
    <dgm:cxn modelId="{0062924C-73E1-DF4E-9780-AADAA3563D32}" type="presOf" srcId="{1407AB53-0BCE-7E4D-840D-CC8A36DF4540}" destId="{C05CD2D7-CCA9-D542-960F-3B0E24A8713F}" srcOrd="1" destOrd="0" presId="urn:microsoft.com/office/officeart/2005/8/layout/process1"/>
    <dgm:cxn modelId="{FE67271D-8444-7947-B495-4AB1B03FC540}" type="presOf" srcId="{B821971F-CFFD-1748-A107-9D1364158B10}" destId="{F74062B2-C39F-8E48-8B1C-A0AEF0FD02F4}" srcOrd="0" destOrd="0" presId="urn:microsoft.com/office/officeart/2005/8/layout/process1"/>
    <dgm:cxn modelId="{2A95E2D0-D0BA-514B-B830-CF92DC441C16}" srcId="{92EBA554-4AFA-664D-A634-609641436618}" destId="{D7B9970B-090D-6641-BE1C-B9DF4A798D1A}" srcOrd="2" destOrd="0" parTransId="{7BE16D75-D3EE-F747-BB1D-DE0894A9D57A}" sibTransId="{147638AC-2914-934A-8D54-D65BCFC9DBFB}"/>
    <dgm:cxn modelId="{1683066F-87B0-3847-B539-DE30D786B210}" srcId="{92EBA554-4AFA-664D-A634-609641436618}" destId="{B821971F-CFFD-1748-A107-9D1364158B10}" srcOrd="1" destOrd="0" parTransId="{9D3ACEC8-D6D6-4549-A42A-ED923F54664F}" sibTransId="{EACEF715-97E6-E049-9B2B-328E09420295}"/>
    <dgm:cxn modelId="{B6CF4FA2-8426-BA4E-8C64-9B9D7E1396EA}" type="presOf" srcId="{C445E83B-93CB-D54C-8250-474852B6AC40}" destId="{F6B24155-BBDA-1943-AB37-8EEB8C6540F8}" srcOrd="0" destOrd="0" presId="urn:microsoft.com/office/officeart/2005/8/layout/process1"/>
    <dgm:cxn modelId="{781D5129-F074-9E47-BD57-713AF38F06B1}" type="presOf" srcId="{63D19788-CD91-F143-AA7B-EF56F967E473}" destId="{D0D1AC64-3213-C74E-977C-E04BC236C401}" srcOrd="0" destOrd="0" presId="urn:microsoft.com/office/officeart/2005/8/layout/process1"/>
    <dgm:cxn modelId="{6BC87E4B-6F9B-BB43-BE68-031807554647}" type="presOf" srcId="{EACEF715-97E6-E049-9B2B-328E09420295}" destId="{A02A2BE6-4388-C14A-8E58-A996B2C2A29D}" srcOrd="1" destOrd="0" presId="urn:microsoft.com/office/officeart/2005/8/layout/process1"/>
    <dgm:cxn modelId="{0BDDF394-AF46-EE43-BFE2-FFA8B7DD917C}" type="presOf" srcId="{1407AB53-0BCE-7E4D-840D-CC8A36DF4540}" destId="{6FE04E19-5DEC-7B41-B2D1-666EDD1DE845}" srcOrd="0" destOrd="0" presId="urn:microsoft.com/office/officeart/2005/8/layout/process1"/>
    <dgm:cxn modelId="{E68DFC03-A9EA-F94A-B80A-DAF4E8D84660}" srcId="{92EBA554-4AFA-664D-A634-609641436618}" destId="{F0FEE653-18B4-6847-8DD6-2ECB4C6EB81F}" srcOrd="4" destOrd="0" parTransId="{DDA6E01A-614D-994C-A56C-D4127DC9FAE4}" sibTransId="{09C05F47-7CF8-8842-8F56-2CF93949591F}"/>
    <dgm:cxn modelId="{B3BD56EA-6CA2-E340-8F75-085F86B47B90}" srcId="{92EBA554-4AFA-664D-A634-609641436618}" destId="{C445E83B-93CB-D54C-8250-474852B6AC40}" srcOrd="3" destOrd="0" parTransId="{E3DE195F-8ED8-B74A-A881-7BDB4A4B0471}" sibTransId="{1407AB53-0BCE-7E4D-840D-CC8A36DF4540}"/>
    <dgm:cxn modelId="{AE487A2F-6D7E-8547-AC6D-0DFD496A59FD}" type="presOf" srcId="{92EBA554-4AFA-664D-A634-609641436618}" destId="{D941E28E-4F60-354E-9960-A0111D94CEB9}" srcOrd="0" destOrd="0" presId="urn:microsoft.com/office/officeart/2005/8/layout/process1"/>
    <dgm:cxn modelId="{2225F98C-FAE4-6F4E-BB7B-2F6404CAED1A}" type="presOf" srcId="{F0FEE653-18B4-6847-8DD6-2ECB4C6EB81F}" destId="{EAC95CDC-62A8-BB49-99F3-BE3741123530}" srcOrd="0" destOrd="0" presId="urn:microsoft.com/office/officeart/2005/8/layout/process1"/>
    <dgm:cxn modelId="{9E9E8B01-51A3-6345-8D97-EE855D164A56}" type="presOf" srcId="{D7B9970B-090D-6641-BE1C-B9DF4A798D1A}" destId="{0FCDA885-5B86-A548-B4CE-FA3919B1F5CA}" srcOrd="0" destOrd="0" presId="urn:microsoft.com/office/officeart/2005/8/layout/process1"/>
    <dgm:cxn modelId="{24E025C0-4632-4C48-971B-97D09F6733A5}" type="presOf" srcId="{147638AC-2914-934A-8D54-D65BCFC9DBFB}" destId="{369DD9B8-FB90-8D40-BDD0-1932B0244CE0}" srcOrd="1" destOrd="0" presId="urn:microsoft.com/office/officeart/2005/8/layout/process1"/>
    <dgm:cxn modelId="{139FF32B-9B05-314C-81C5-799163D666DE}" type="presOf" srcId="{63D19788-CD91-F143-AA7B-EF56F967E473}" destId="{4BB5D189-6654-7146-9ED2-B6CCED4451A2}" srcOrd="1" destOrd="0" presId="urn:microsoft.com/office/officeart/2005/8/layout/process1"/>
    <dgm:cxn modelId="{40F84684-9484-D045-948E-266A81CF7F9A}" type="presOf" srcId="{ADB24D02-D1A8-C54B-95CD-E4DFF9312B3E}" destId="{AD771497-DA71-F047-A938-04E3756BE560}" srcOrd="0" destOrd="0" presId="urn:microsoft.com/office/officeart/2005/8/layout/process1"/>
    <dgm:cxn modelId="{3CC26853-F9C0-744E-BC56-6595277B4837}" srcId="{92EBA554-4AFA-664D-A634-609641436618}" destId="{ADB24D02-D1A8-C54B-95CD-E4DFF9312B3E}" srcOrd="0" destOrd="0" parTransId="{7D53575E-296B-D94D-8A0F-2D555E83EA4B}" sibTransId="{63D19788-CD91-F143-AA7B-EF56F967E473}"/>
    <dgm:cxn modelId="{69E2A743-84D9-984A-8BF2-015435C6EDF0}" type="presParOf" srcId="{D941E28E-4F60-354E-9960-A0111D94CEB9}" destId="{AD771497-DA71-F047-A938-04E3756BE560}" srcOrd="0" destOrd="0" presId="urn:microsoft.com/office/officeart/2005/8/layout/process1"/>
    <dgm:cxn modelId="{C4DBFBFE-B6FF-C54C-956C-8252503141A6}" type="presParOf" srcId="{D941E28E-4F60-354E-9960-A0111D94CEB9}" destId="{D0D1AC64-3213-C74E-977C-E04BC236C401}" srcOrd="1" destOrd="0" presId="urn:microsoft.com/office/officeart/2005/8/layout/process1"/>
    <dgm:cxn modelId="{0A1D7338-3387-3F4F-88E2-89059583FFF3}" type="presParOf" srcId="{D0D1AC64-3213-C74E-977C-E04BC236C401}" destId="{4BB5D189-6654-7146-9ED2-B6CCED4451A2}" srcOrd="0" destOrd="0" presId="urn:microsoft.com/office/officeart/2005/8/layout/process1"/>
    <dgm:cxn modelId="{230F3B4E-A7A1-F241-8BEA-E9EEAD625D95}" type="presParOf" srcId="{D941E28E-4F60-354E-9960-A0111D94CEB9}" destId="{F74062B2-C39F-8E48-8B1C-A0AEF0FD02F4}" srcOrd="2" destOrd="0" presId="urn:microsoft.com/office/officeart/2005/8/layout/process1"/>
    <dgm:cxn modelId="{83CA2000-F348-754D-AFC0-ED2B3C7A0DBE}" type="presParOf" srcId="{D941E28E-4F60-354E-9960-A0111D94CEB9}" destId="{855731D0-FD48-A543-A908-78DF7155D70C}" srcOrd="3" destOrd="0" presId="urn:microsoft.com/office/officeart/2005/8/layout/process1"/>
    <dgm:cxn modelId="{43336BF7-4EC7-9D43-BD0E-FD65872527B2}" type="presParOf" srcId="{855731D0-FD48-A543-A908-78DF7155D70C}" destId="{A02A2BE6-4388-C14A-8E58-A996B2C2A29D}" srcOrd="0" destOrd="0" presId="urn:microsoft.com/office/officeart/2005/8/layout/process1"/>
    <dgm:cxn modelId="{8E64B57F-39A3-5641-8775-EBB302A4DCC2}" type="presParOf" srcId="{D941E28E-4F60-354E-9960-A0111D94CEB9}" destId="{0FCDA885-5B86-A548-B4CE-FA3919B1F5CA}" srcOrd="4" destOrd="0" presId="urn:microsoft.com/office/officeart/2005/8/layout/process1"/>
    <dgm:cxn modelId="{80176EC3-34F5-A043-BA02-DF408C881DFD}" type="presParOf" srcId="{D941E28E-4F60-354E-9960-A0111D94CEB9}" destId="{60459D27-5B1D-0840-9318-9BD73D55AD19}" srcOrd="5" destOrd="0" presId="urn:microsoft.com/office/officeart/2005/8/layout/process1"/>
    <dgm:cxn modelId="{0EB6B54A-F755-B54F-AC69-7E21BFD1CD9E}" type="presParOf" srcId="{60459D27-5B1D-0840-9318-9BD73D55AD19}" destId="{369DD9B8-FB90-8D40-BDD0-1932B0244CE0}" srcOrd="0" destOrd="0" presId="urn:microsoft.com/office/officeart/2005/8/layout/process1"/>
    <dgm:cxn modelId="{74AEBB06-0D93-A547-964A-28D5A80128A6}" type="presParOf" srcId="{D941E28E-4F60-354E-9960-A0111D94CEB9}" destId="{F6B24155-BBDA-1943-AB37-8EEB8C6540F8}" srcOrd="6" destOrd="0" presId="urn:microsoft.com/office/officeart/2005/8/layout/process1"/>
    <dgm:cxn modelId="{387778F1-9616-7D4E-8B2A-30D6459A6F4F}" type="presParOf" srcId="{D941E28E-4F60-354E-9960-A0111D94CEB9}" destId="{6FE04E19-5DEC-7B41-B2D1-666EDD1DE845}" srcOrd="7" destOrd="0" presId="urn:microsoft.com/office/officeart/2005/8/layout/process1"/>
    <dgm:cxn modelId="{2EBA2565-9203-CB4F-8C0E-F3A90DEA0FBF}" type="presParOf" srcId="{6FE04E19-5DEC-7B41-B2D1-666EDD1DE845}" destId="{C05CD2D7-CCA9-D542-960F-3B0E24A8713F}" srcOrd="0" destOrd="0" presId="urn:microsoft.com/office/officeart/2005/8/layout/process1"/>
    <dgm:cxn modelId="{73D9EA64-94C3-2440-B138-B1F888D5D984}" type="presParOf" srcId="{D941E28E-4F60-354E-9960-A0111D94CEB9}" destId="{EAC95CDC-62A8-BB49-99F3-BE3741123530}"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EBA554-4AFA-664D-A634-609641436618}" type="doc">
      <dgm:prSet loTypeId="urn:microsoft.com/office/officeart/2005/8/layout/process1" loCatId="" qsTypeId="urn:microsoft.com/office/officeart/2005/8/quickstyle/simple4" qsCatId="simple" csTypeId="urn:microsoft.com/office/officeart/2005/8/colors/accent3_5" csCatId="accent3" phldr="1"/>
      <dgm:spPr/>
    </dgm:pt>
    <dgm:pt modelId="{ADB24D02-D1A8-C54B-95CD-E4DFF9312B3E}">
      <dgm:prSet phldrT="[文本]"/>
      <dgm:spPr/>
      <dgm:t>
        <a:bodyPr/>
        <a:lstStyle/>
        <a:p>
          <a:r>
            <a:rPr lang="zh-CN" altLang="en-US" dirty="0" smtClean="0"/>
            <a:t>挑战</a:t>
          </a:r>
          <a:r>
            <a:rPr lang="en-US" altLang="zh-CN" dirty="0" smtClean="0"/>
            <a:t>2</a:t>
          </a:r>
          <a:endParaRPr lang="zh-CN" altLang="en-US" dirty="0"/>
        </a:p>
      </dgm:t>
    </dgm:pt>
    <dgm:pt modelId="{7D53575E-296B-D94D-8A0F-2D555E83EA4B}" type="parTrans" cxnId="{3CC26853-F9C0-744E-BC56-6595277B4837}">
      <dgm:prSet/>
      <dgm:spPr/>
      <dgm:t>
        <a:bodyPr/>
        <a:lstStyle/>
        <a:p>
          <a:endParaRPr lang="zh-CN" altLang="en-US"/>
        </a:p>
      </dgm:t>
    </dgm:pt>
    <dgm:pt modelId="{63D19788-CD91-F143-AA7B-EF56F967E473}" type="sibTrans" cxnId="{3CC26853-F9C0-744E-BC56-6595277B4837}">
      <dgm:prSet/>
      <dgm:spPr/>
      <dgm:t>
        <a:bodyPr/>
        <a:lstStyle/>
        <a:p>
          <a:endParaRPr lang="zh-CN" altLang="en-US"/>
        </a:p>
      </dgm:t>
    </dgm:pt>
    <dgm:pt modelId="{D7B9970B-090D-6641-BE1C-B9DF4A798D1A}">
      <dgm:prSet phldrT="[文本]"/>
      <dgm:spPr/>
      <dgm:t>
        <a:bodyPr/>
        <a:lstStyle/>
        <a:p>
          <a:r>
            <a:rPr lang="zh-CN" altLang="en-US" dirty="0" smtClean="0"/>
            <a:t>贡献</a:t>
          </a:r>
          <a:r>
            <a:rPr lang="en-US" altLang="zh-CN" dirty="0" smtClean="0"/>
            <a:t>2</a:t>
          </a:r>
          <a:endParaRPr lang="zh-CN" altLang="en-US" dirty="0"/>
        </a:p>
      </dgm:t>
    </dgm:pt>
    <dgm:pt modelId="{7BE16D75-D3EE-F747-BB1D-DE0894A9D57A}" type="parTrans" cxnId="{2A95E2D0-D0BA-514B-B830-CF92DC441C16}">
      <dgm:prSet/>
      <dgm:spPr/>
      <dgm:t>
        <a:bodyPr/>
        <a:lstStyle/>
        <a:p>
          <a:endParaRPr lang="zh-CN" altLang="en-US"/>
        </a:p>
      </dgm:t>
    </dgm:pt>
    <dgm:pt modelId="{147638AC-2914-934A-8D54-D65BCFC9DBFB}" type="sibTrans" cxnId="{2A95E2D0-D0BA-514B-B830-CF92DC441C16}">
      <dgm:prSet/>
      <dgm:spPr/>
      <dgm:t>
        <a:bodyPr/>
        <a:lstStyle/>
        <a:p>
          <a:endParaRPr lang="zh-CN" altLang="en-US"/>
        </a:p>
      </dgm:t>
    </dgm:pt>
    <dgm:pt modelId="{C445E83B-93CB-D54C-8250-474852B6AC40}">
      <dgm:prSet phldrT="[文本]"/>
      <dgm:spPr/>
      <dgm:t>
        <a:bodyPr/>
        <a:lstStyle/>
        <a:p>
          <a:r>
            <a:rPr lang="zh-CN" altLang="en-US" dirty="0" smtClean="0"/>
            <a:t>方法</a:t>
          </a:r>
          <a:r>
            <a:rPr lang="en-US" altLang="zh-CN" dirty="0" smtClean="0"/>
            <a:t>2</a:t>
          </a:r>
          <a:endParaRPr lang="zh-CN" altLang="en-US" dirty="0"/>
        </a:p>
      </dgm:t>
    </dgm:pt>
    <dgm:pt modelId="{E3DE195F-8ED8-B74A-A881-7BDB4A4B0471}" type="parTrans" cxnId="{B3BD56EA-6CA2-E340-8F75-085F86B47B90}">
      <dgm:prSet/>
      <dgm:spPr/>
      <dgm:t>
        <a:bodyPr/>
        <a:lstStyle/>
        <a:p>
          <a:endParaRPr lang="zh-CN" altLang="en-US"/>
        </a:p>
      </dgm:t>
    </dgm:pt>
    <dgm:pt modelId="{1407AB53-0BCE-7E4D-840D-CC8A36DF4540}" type="sibTrans" cxnId="{B3BD56EA-6CA2-E340-8F75-085F86B47B90}">
      <dgm:prSet/>
      <dgm:spPr/>
      <dgm:t>
        <a:bodyPr/>
        <a:lstStyle/>
        <a:p>
          <a:endParaRPr lang="zh-CN" altLang="en-US"/>
        </a:p>
      </dgm:t>
    </dgm:pt>
    <dgm:pt modelId="{F0FEE653-18B4-6847-8DD6-2ECB4C6EB81F}">
      <dgm:prSet phldrT="[文本]"/>
      <dgm:spPr/>
      <dgm:t>
        <a:bodyPr/>
        <a:lstStyle/>
        <a:p>
          <a:r>
            <a:rPr lang="zh-CN" altLang="en-US" smtClean="0"/>
            <a:t>实验</a:t>
          </a:r>
          <a:r>
            <a:rPr lang="en-US" altLang="zh-CN" dirty="0" smtClean="0"/>
            <a:t>2</a:t>
          </a:r>
          <a:endParaRPr lang="zh-CN" altLang="en-US" dirty="0"/>
        </a:p>
      </dgm:t>
    </dgm:pt>
    <dgm:pt modelId="{DDA6E01A-614D-994C-A56C-D4127DC9FAE4}" type="parTrans" cxnId="{E68DFC03-A9EA-F94A-B80A-DAF4E8D84660}">
      <dgm:prSet/>
      <dgm:spPr/>
      <dgm:t>
        <a:bodyPr/>
        <a:lstStyle/>
        <a:p>
          <a:endParaRPr lang="zh-CN" altLang="en-US"/>
        </a:p>
      </dgm:t>
    </dgm:pt>
    <dgm:pt modelId="{09C05F47-7CF8-8842-8F56-2CF93949591F}" type="sibTrans" cxnId="{E68DFC03-A9EA-F94A-B80A-DAF4E8D84660}">
      <dgm:prSet/>
      <dgm:spPr/>
      <dgm:t>
        <a:bodyPr/>
        <a:lstStyle/>
        <a:p>
          <a:endParaRPr lang="zh-CN" altLang="en-US"/>
        </a:p>
      </dgm:t>
    </dgm:pt>
    <dgm:pt modelId="{D941E28E-4F60-354E-9960-A0111D94CEB9}" type="pres">
      <dgm:prSet presAssocID="{92EBA554-4AFA-664D-A634-609641436618}" presName="Name0" presStyleCnt="0">
        <dgm:presLayoutVars>
          <dgm:dir/>
          <dgm:resizeHandles val="exact"/>
        </dgm:presLayoutVars>
      </dgm:prSet>
      <dgm:spPr/>
    </dgm:pt>
    <dgm:pt modelId="{AD771497-DA71-F047-A938-04E3756BE560}" type="pres">
      <dgm:prSet presAssocID="{ADB24D02-D1A8-C54B-95CD-E4DFF9312B3E}" presName="node" presStyleLbl="node1" presStyleIdx="0" presStyleCnt="4">
        <dgm:presLayoutVars>
          <dgm:bulletEnabled val="1"/>
        </dgm:presLayoutVars>
      </dgm:prSet>
      <dgm:spPr/>
      <dgm:t>
        <a:bodyPr/>
        <a:lstStyle/>
        <a:p>
          <a:endParaRPr lang="zh-CN" altLang="en-US"/>
        </a:p>
      </dgm:t>
    </dgm:pt>
    <dgm:pt modelId="{D0D1AC64-3213-C74E-977C-E04BC236C401}" type="pres">
      <dgm:prSet presAssocID="{63D19788-CD91-F143-AA7B-EF56F967E473}" presName="sibTrans" presStyleLbl="sibTrans2D1" presStyleIdx="0" presStyleCnt="3"/>
      <dgm:spPr/>
      <dgm:t>
        <a:bodyPr/>
        <a:lstStyle/>
        <a:p>
          <a:endParaRPr lang="zh-CN" altLang="en-US"/>
        </a:p>
      </dgm:t>
    </dgm:pt>
    <dgm:pt modelId="{4BB5D189-6654-7146-9ED2-B6CCED4451A2}" type="pres">
      <dgm:prSet presAssocID="{63D19788-CD91-F143-AA7B-EF56F967E473}" presName="connectorText" presStyleLbl="sibTrans2D1" presStyleIdx="0" presStyleCnt="3"/>
      <dgm:spPr/>
      <dgm:t>
        <a:bodyPr/>
        <a:lstStyle/>
        <a:p>
          <a:endParaRPr lang="zh-CN" altLang="en-US"/>
        </a:p>
      </dgm:t>
    </dgm:pt>
    <dgm:pt modelId="{0FCDA885-5B86-A548-B4CE-FA3919B1F5CA}" type="pres">
      <dgm:prSet presAssocID="{D7B9970B-090D-6641-BE1C-B9DF4A798D1A}" presName="node" presStyleLbl="node1" presStyleIdx="1" presStyleCnt="4">
        <dgm:presLayoutVars>
          <dgm:bulletEnabled val="1"/>
        </dgm:presLayoutVars>
      </dgm:prSet>
      <dgm:spPr/>
      <dgm:t>
        <a:bodyPr/>
        <a:lstStyle/>
        <a:p>
          <a:endParaRPr lang="zh-CN" altLang="en-US"/>
        </a:p>
      </dgm:t>
    </dgm:pt>
    <dgm:pt modelId="{60459D27-5B1D-0840-9318-9BD73D55AD19}" type="pres">
      <dgm:prSet presAssocID="{147638AC-2914-934A-8D54-D65BCFC9DBFB}" presName="sibTrans" presStyleLbl="sibTrans2D1" presStyleIdx="1" presStyleCnt="3"/>
      <dgm:spPr/>
      <dgm:t>
        <a:bodyPr/>
        <a:lstStyle/>
        <a:p>
          <a:endParaRPr lang="zh-CN" altLang="en-US"/>
        </a:p>
      </dgm:t>
    </dgm:pt>
    <dgm:pt modelId="{369DD9B8-FB90-8D40-BDD0-1932B0244CE0}" type="pres">
      <dgm:prSet presAssocID="{147638AC-2914-934A-8D54-D65BCFC9DBFB}" presName="connectorText" presStyleLbl="sibTrans2D1" presStyleIdx="1" presStyleCnt="3"/>
      <dgm:spPr/>
      <dgm:t>
        <a:bodyPr/>
        <a:lstStyle/>
        <a:p>
          <a:endParaRPr lang="zh-CN" altLang="en-US"/>
        </a:p>
      </dgm:t>
    </dgm:pt>
    <dgm:pt modelId="{F6B24155-BBDA-1943-AB37-8EEB8C6540F8}" type="pres">
      <dgm:prSet presAssocID="{C445E83B-93CB-D54C-8250-474852B6AC40}" presName="node" presStyleLbl="node1" presStyleIdx="2" presStyleCnt="4">
        <dgm:presLayoutVars>
          <dgm:bulletEnabled val="1"/>
        </dgm:presLayoutVars>
      </dgm:prSet>
      <dgm:spPr/>
      <dgm:t>
        <a:bodyPr/>
        <a:lstStyle/>
        <a:p>
          <a:endParaRPr lang="zh-CN" altLang="en-US"/>
        </a:p>
      </dgm:t>
    </dgm:pt>
    <dgm:pt modelId="{6FE04E19-5DEC-7B41-B2D1-666EDD1DE845}" type="pres">
      <dgm:prSet presAssocID="{1407AB53-0BCE-7E4D-840D-CC8A36DF4540}" presName="sibTrans" presStyleLbl="sibTrans2D1" presStyleIdx="2" presStyleCnt="3"/>
      <dgm:spPr/>
      <dgm:t>
        <a:bodyPr/>
        <a:lstStyle/>
        <a:p>
          <a:endParaRPr lang="zh-CN" altLang="en-US"/>
        </a:p>
      </dgm:t>
    </dgm:pt>
    <dgm:pt modelId="{C05CD2D7-CCA9-D542-960F-3B0E24A8713F}" type="pres">
      <dgm:prSet presAssocID="{1407AB53-0BCE-7E4D-840D-CC8A36DF4540}" presName="connectorText" presStyleLbl="sibTrans2D1" presStyleIdx="2" presStyleCnt="3"/>
      <dgm:spPr/>
      <dgm:t>
        <a:bodyPr/>
        <a:lstStyle/>
        <a:p>
          <a:endParaRPr lang="zh-CN" altLang="en-US"/>
        </a:p>
      </dgm:t>
    </dgm:pt>
    <dgm:pt modelId="{EAC95CDC-62A8-BB49-99F3-BE3741123530}" type="pres">
      <dgm:prSet presAssocID="{F0FEE653-18B4-6847-8DD6-2ECB4C6EB81F}" presName="node" presStyleLbl="node1" presStyleIdx="3" presStyleCnt="4">
        <dgm:presLayoutVars>
          <dgm:bulletEnabled val="1"/>
        </dgm:presLayoutVars>
      </dgm:prSet>
      <dgm:spPr/>
      <dgm:t>
        <a:bodyPr/>
        <a:lstStyle/>
        <a:p>
          <a:endParaRPr lang="zh-CN" altLang="en-US"/>
        </a:p>
      </dgm:t>
    </dgm:pt>
  </dgm:ptLst>
  <dgm:cxnLst>
    <dgm:cxn modelId="{26F15822-7ECB-5E43-A010-0912887876A1}" type="presOf" srcId="{147638AC-2914-934A-8D54-D65BCFC9DBFB}" destId="{369DD9B8-FB90-8D40-BDD0-1932B0244CE0}" srcOrd="1" destOrd="0" presId="urn:microsoft.com/office/officeart/2005/8/layout/process1"/>
    <dgm:cxn modelId="{B614E5CB-40E7-5A4D-A8B8-C72E079F8345}" type="presOf" srcId="{C445E83B-93CB-D54C-8250-474852B6AC40}" destId="{F6B24155-BBDA-1943-AB37-8EEB8C6540F8}" srcOrd="0" destOrd="0" presId="urn:microsoft.com/office/officeart/2005/8/layout/process1"/>
    <dgm:cxn modelId="{A831AB75-8B12-CA48-98AD-75B028F0C683}" type="presOf" srcId="{63D19788-CD91-F143-AA7B-EF56F967E473}" destId="{4BB5D189-6654-7146-9ED2-B6CCED4451A2}" srcOrd="1" destOrd="0" presId="urn:microsoft.com/office/officeart/2005/8/layout/process1"/>
    <dgm:cxn modelId="{B67FC91A-7A10-8948-B8A4-EFDB49CB2110}" type="presOf" srcId="{92EBA554-4AFA-664D-A634-609641436618}" destId="{D941E28E-4F60-354E-9960-A0111D94CEB9}" srcOrd="0" destOrd="0" presId="urn:microsoft.com/office/officeart/2005/8/layout/process1"/>
    <dgm:cxn modelId="{2A95E2D0-D0BA-514B-B830-CF92DC441C16}" srcId="{92EBA554-4AFA-664D-A634-609641436618}" destId="{D7B9970B-090D-6641-BE1C-B9DF4A798D1A}" srcOrd="1" destOrd="0" parTransId="{7BE16D75-D3EE-F747-BB1D-DE0894A9D57A}" sibTransId="{147638AC-2914-934A-8D54-D65BCFC9DBFB}"/>
    <dgm:cxn modelId="{8627E7C2-4C5B-5B42-8573-2E3B68FDB615}" type="presOf" srcId="{D7B9970B-090D-6641-BE1C-B9DF4A798D1A}" destId="{0FCDA885-5B86-A548-B4CE-FA3919B1F5CA}" srcOrd="0" destOrd="0" presId="urn:microsoft.com/office/officeart/2005/8/layout/process1"/>
    <dgm:cxn modelId="{1B52DA57-DD6B-D440-8E15-BB28B90AFD6C}" type="presOf" srcId="{147638AC-2914-934A-8D54-D65BCFC9DBFB}" destId="{60459D27-5B1D-0840-9318-9BD73D55AD19}" srcOrd="0" destOrd="0" presId="urn:microsoft.com/office/officeart/2005/8/layout/process1"/>
    <dgm:cxn modelId="{936BB610-6D39-6A4C-90C7-0A09C52BC192}" type="presOf" srcId="{F0FEE653-18B4-6847-8DD6-2ECB4C6EB81F}" destId="{EAC95CDC-62A8-BB49-99F3-BE3741123530}" srcOrd="0" destOrd="0" presId="urn:microsoft.com/office/officeart/2005/8/layout/process1"/>
    <dgm:cxn modelId="{05490FE9-A9D5-1D49-9EE8-B34A50020EB4}" type="presOf" srcId="{ADB24D02-D1A8-C54B-95CD-E4DFF9312B3E}" destId="{AD771497-DA71-F047-A938-04E3756BE560}" srcOrd="0" destOrd="0" presId="urn:microsoft.com/office/officeart/2005/8/layout/process1"/>
    <dgm:cxn modelId="{F8AD819F-54B4-D546-990D-A0A0940A573A}" type="presOf" srcId="{63D19788-CD91-F143-AA7B-EF56F967E473}" destId="{D0D1AC64-3213-C74E-977C-E04BC236C401}" srcOrd="0" destOrd="0" presId="urn:microsoft.com/office/officeart/2005/8/layout/process1"/>
    <dgm:cxn modelId="{E68DFC03-A9EA-F94A-B80A-DAF4E8D84660}" srcId="{92EBA554-4AFA-664D-A634-609641436618}" destId="{F0FEE653-18B4-6847-8DD6-2ECB4C6EB81F}" srcOrd="3" destOrd="0" parTransId="{DDA6E01A-614D-994C-A56C-D4127DC9FAE4}" sibTransId="{09C05F47-7CF8-8842-8F56-2CF93949591F}"/>
    <dgm:cxn modelId="{B3BD56EA-6CA2-E340-8F75-085F86B47B90}" srcId="{92EBA554-4AFA-664D-A634-609641436618}" destId="{C445E83B-93CB-D54C-8250-474852B6AC40}" srcOrd="2" destOrd="0" parTransId="{E3DE195F-8ED8-B74A-A881-7BDB4A4B0471}" sibTransId="{1407AB53-0BCE-7E4D-840D-CC8A36DF4540}"/>
    <dgm:cxn modelId="{425D64D7-85AD-544F-9FA9-8D9ED33C63CA}" type="presOf" srcId="{1407AB53-0BCE-7E4D-840D-CC8A36DF4540}" destId="{C05CD2D7-CCA9-D542-960F-3B0E24A8713F}" srcOrd="1" destOrd="0" presId="urn:microsoft.com/office/officeart/2005/8/layout/process1"/>
    <dgm:cxn modelId="{24989001-E97D-644C-A2C1-D5A70FCBB55D}" type="presOf" srcId="{1407AB53-0BCE-7E4D-840D-CC8A36DF4540}" destId="{6FE04E19-5DEC-7B41-B2D1-666EDD1DE845}" srcOrd="0" destOrd="0" presId="urn:microsoft.com/office/officeart/2005/8/layout/process1"/>
    <dgm:cxn modelId="{3CC26853-F9C0-744E-BC56-6595277B4837}" srcId="{92EBA554-4AFA-664D-A634-609641436618}" destId="{ADB24D02-D1A8-C54B-95CD-E4DFF9312B3E}" srcOrd="0" destOrd="0" parTransId="{7D53575E-296B-D94D-8A0F-2D555E83EA4B}" sibTransId="{63D19788-CD91-F143-AA7B-EF56F967E473}"/>
    <dgm:cxn modelId="{AF651C3D-FDF2-4542-9E61-D458F9CCB7DC}" type="presParOf" srcId="{D941E28E-4F60-354E-9960-A0111D94CEB9}" destId="{AD771497-DA71-F047-A938-04E3756BE560}" srcOrd="0" destOrd="0" presId="urn:microsoft.com/office/officeart/2005/8/layout/process1"/>
    <dgm:cxn modelId="{AF25B9F6-E210-8A49-8E30-95CF703ADC55}" type="presParOf" srcId="{D941E28E-4F60-354E-9960-A0111D94CEB9}" destId="{D0D1AC64-3213-C74E-977C-E04BC236C401}" srcOrd="1" destOrd="0" presId="urn:microsoft.com/office/officeart/2005/8/layout/process1"/>
    <dgm:cxn modelId="{94849A39-6A8A-F940-9DC6-5BA15CA4B536}" type="presParOf" srcId="{D0D1AC64-3213-C74E-977C-E04BC236C401}" destId="{4BB5D189-6654-7146-9ED2-B6CCED4451A2}" srcOrd="0" destOrd="0" presId="urn:microsoft.com/office/officeart/2005/8/layout/process1"/>
    <dgm:cxn modelId="{DA8C8857-D25B-BE46-9A5D-284129873B70}" type="presParOf" srcId="{D941E28E-4F60-354E-9960-A0111D94CEB9}" destId="{0FCDA885-5B86-A548-B4CE-FA3919B1F5CA}" srcOrd="2" destOrd="0" presId="urn:microsoft.com/office/officeart/2005/8/layout/process1"/>
    <dgm:cxn modelId="{E23574DC-1C7B-5141-AA89-1B77EFFAC6A9}" type="presParOf" srcId="{D941E28E-4F60-354E-9960-A0111D94CEB9}" destId="{60459D27-5B1D-0840-9318-9BD73D55AD19}" srcOrd="3" destOrd="0" presId="urn:microsoft.com/office/officeart/2005/8/layout/process1"/>
    <dgm:cxn modelId="{B832714E-E3BA-9148-A085-A4EB95180466}" type="presParOf" srcId="{60459D27-5B1D-0840-9318-9BD73D55AD19}" destId="{369DD9B8-FB90-8D40-BDD0-1932B0244CE0}" srcOrd="0" destOrd="0" presId="urn:microsoft.com/office/officeart/2005/8/layout/process1"/>
    <dgm:cxn modelId="{6D9BAE97-ECAD-6A47-90E2-B09C7CAA8662}" type="presParOf" srcId="{D941E28E-4F60-354E-9960-A0111D94CEB9}" destId="{F6B24155-BBDA-1943-AB37-8EEB8C6540F8}" srcOrd="4" destOrd="0" presId="urn:microsoft.com/office/officeart/2005/8/layout/process1"/>
    <dgm:cxn modelId="{0E609D29-2587-0E47-AD71-97CC5F4D13EA}" type="presParOf" srcId="{D941E28E-4F60-354E-9960-A0111D94CEB9}" destId="{6FE04E19-5DEC-7B41-B2D1-666EDD1DE845}" srcOrd="5" destOrd="0" presId="urn:microsoft.com/office/officeart/2005/8/layout/process1"/>
    <dgm:cxn modelId="{81714898-5C4A-D147-8655-FB1F7BDB1921}" type="presParOf" srcId="{6FE04E19-5DEC-7B41-B2D1-666EDD1DE845}" destId="{C05CD2D7-CCA9-D542-960F-3B0E24A8713F}" srcOrd="0" destOrd="0" presId="urn:microsoft.com/office/officeart/2005/8/layout/process1"/>
    <dgm:cxn modelId="{6D993503-16C4-3B41-97BC-D8B3DAE8C242}" type="presParOf" srcId="{D941E28E-4F60-354E-9960-A0111D94CEB9}" destId="{EAC95CDC-62A8-BB49-99F3-BE3741123530}" srcOrd="6"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EBA554-4AFA-664D-A634-609641436618}" type="doc">
      <dgm:prSet loTypeId="urn:microsoft.com/office/officeart/2005/8/layout/process1" loCatId="" qsTypeId="urn:microsoft.com/office/officeart/2005/8/quickstyle/simple4" qsCatId="simple" csTypeId="urn:microsoft.com/office/officeart/2005/8/colors/accent6_5" csCatId="accent6" phldr="1"/>
      <dgm:spPr/>
    </dgm:pt>
    <dgm:pt modelId="{ADB24D02-D1A8-C54B-95CD-E4DFF9312B3E}">
      <dgm:prSet phldrT="[文本]"/>
      <dgm:spPr/>
      <dgm:t>
        <a:bodyPr/>
        <a:lstStyle/>
        <a:p>
          <a:r>
            <a:rPr lang="zh-CN" altLang="en-US" dirty="0" smtClean="0"/>
            <a:t>挑战</a:t>
          </a:r>
          <a:r>
            <a:rPr lang="en-US" altLang="zh-CN" dirty="0" smtClean="0"/>
            <a:t>3</a:t>
          </a:r>
          <a:endParaRPr lang="zh-CN" altLang="en-US" dirty="0"/>
        </a:p>
      </dgm:t>
    </dgm:pt>
    <dgm:pt modelId="{7D53575E-296B-D94D-8A0F-2D555E83EA4B}" type="parTrans" cxnId="{3CC26853-F9C0-744E-BC56-6595277B4837}">
      <dgm:prSet/>
      <dgm:spPr/>
      <dgm:t>
        <a:bodyPr/>
        <a:lstStyle/>
        <a:p>
          <a:endParaRPr lang="zh-CN" altLang="en-US"/>
        </a:p>
      </dgm:t>
    </dgm:pt>
    <dgm:pt modelId="{63D19788-CD91-F143-AA7B-EF56F967E473}" type="sibTrans" cxnId="{3CC26853-F9C0-744E-BC56-6595277B4837}">
      <dgm:prSet/>
      <dgm:spPr/>
      <dgm:t>
        <a:bodyPr/>
        <a:lstStyle/>
        <a:p>
          <a:endParaRPr lang="zh-CN" altLang="en-US"/>
        </a:p>
      </dgm:t>
    </dgm:pt>
    <dgm:pt modelId="{D7B9970B-090D-6641-BE1C-B9DF4A798D1A}">
      <dgm:prSet phldrT="[文本]"/>
      <dgm:spPr/>
      <dgm:t>
        <a:bodyPr/>
        <a:lstStyle/>
        <a:p>
          <a:r>
            <a:rPr lang="zh-CN" altLang="en-US" dirty="0" smtClean="0"/>
            <a:t>贡献</a:t>
          </a:r>
          <a:r>
            <a:rPr lang="en-US" altLang="zh-CN" dirty="0" smtClean="0"/>
            <a:t>3</a:t>
          </a:r>
          <a:endParaRPr lang="zh-CN" altLang="en-US" dirty="0"/>
        </a:p>
      </dgm:t>
    </dgm:pt>
    <dgm:pt modelId="{7BE16D75-D3EE-F747-BB1D-DE0894A9D57A}" type="parTrans" cxnId="{2A95E2D0-D0BA-514B-B830-CF92DC441C16}">
      <dgm:prSet/>
      <dgm:spPr/>
      <dgm:t>
        <a:bodyPr/>
        <a:lstStyle/>
        <a:p>
          <a:endParaRPr lang="zh-CN" altLang="en-US"/>
        </a:p>
      </dgm:t>
    </dgm:pt>
    <dgm:pt modelId="{147638AC-2914-934A-8D54-D65BCFC9DBFB}" type="sibTrans" cxnId="{2A95E2D0-D0BA-514B-B830-CF92DC441C16}">
      <dgm:prSet/>
      <dgm:spPr/>
      <dgm:t>
        <a:bodyPr/>
        <a:lstStyle/>
        <a:p>
          <a:endParaRPr lang="zh-CN" altLang="en-US"/>
        </a:p>
      </dgm:t>
    </dgm:pt>
    <dgm:pt modelId="{C445E83B-93CB-D54C-8250-474852B6AC40}">
      <dgm:prSet phldrT="[文本]"/>
      <dgm:spPr/>
      <dgm:t>
        <a:bodyPr/>
        <a:lstStyle/>
        <a:p>
          <a:r>
            <a:rPr lang="zh-CN" altLang="en-US" dirty="0" smtClean="0"/>
            <a:t>方法</a:t>
          </a:r>
          <a:r>
            <a:rPr lang="en-US" altLang="zh-CN" dirty="0" smtClean="0"/>
            <a:t>3</a:t>
          </a:r>
          <a:endParaRPr lang="zh-CN" altLang="en-US" dirty="0"/>
        </a:p>
      </dgm:t>
    </dgm:pt>
    <dgm:pt modelId="{E3DE195F-8ED8-B74A-A881-7BDB4A4B0471}" type="parTrans" cxnId="{B3BD56EA-6CA2-E340-8F75-085F86B47B90}">
      <dgm:prSet/>
      <dgm:spPr/>
      <dgm:t>
        <a:bodyPr/>
        <a:lstStyle/>
        <a:p>
          <a:endParaRPr lang="zh-CN" altLang="en-US"/>
        </a:p>
      </dgm:t>
    </dgm:pt>
    <dgm:pt modelId="{1407AB53-0BCE-7E4D-840D-CC8A36DF4540}" type="sibTrans" cxnId="{B3BD56EA-6CA2-E340-8F75-085F86B47B90}">
      <dgm:prSet/>
      <dgm:spPr/>
      <dgm:t>
        <a:bodyPr/>
        <a:lstStyle/>
        <a:p>
          <a:endParaRPr lang="zh-CN" altLang="en-US"/>
        </a:p>
      </dgm:t>
    </dgm:pt>
    <dgm:pt modelId="{F0FEE653-18B4-6847-8DD6-2ECB4C6EB81F}">
      <dgm:prSet phldrT="[文本]"/>
      <dgm:spPr/>
      <dgm:t>
        <a:bodyPr/>
        <a:lstStyle/>
        <a:p>
          <a:r>
            <a:rPr lang="zh-CN" altLang="en-US" dirty="0" smtClean="0"/>
            <a:t>实验</a:t>
          </a:r>
          <a:r>
            <a:rPr lang="en-US" altLang="zh-CN" dirty="0" smtClean="0"/>
            <a:t>3</a:t>
          </a:r>
          <a:endParaRPr lang="zh-CN" altLang="en-US" dirty="0"/>
        </a:p>
      </dgm:t>
    </dgm:pt>
    <dgm:pt modelId="{DDA6E01A-614D-994C-A56C-D4127DC9FAE4}" type="parTrans" cxnId="{E68DFC03-A9EA-F94A-B80A-DAF4E8D84660}">
      <dgm:prSet/>
      <dgm:spPr/>
      <dgm:t>
        <a:bodyPr/>
        <a:lstStyle/>
        <a:p>
          <a:endParaRPr lang="zh-CN" altLang="en-US"/>
        </a:p>
      </dgm:t>
    </dgm:pt>
    <dgm:pt modelId="{09C05F47-7CF8-8842-8F56-2CF93949591F}" type="sibTrans" cxnId="{E68DFC03-A9EA-F94A-B80A-DAF4E8D84660}">
      <dgm:prSet/>
      <dgm:spPr/>
      <dgm:t>
        <a:bodyPr/>
        <a:lstStyle/>
        <a:p>
          <a:endParaRPr lang="zh-CN" altLang="en-US"/>
        </a:p>
      </dgm:t>
    </dgm:pt>
    <dgm:pt modelId="{D941E28E-4F60-354E-9960-A0111D94CEB9}" type="pres">
      <dgm:prSet presAssocID="{92EBA554-4AFA-664D-A634-609641436618}" presName="Name0" presStyleCnt="0">
        <dgm:presLayoutVars>
          <dgm:dir/>
          <dgm:resizeHandles val="exact"/>
        </dgm:presLayoutVars>
      </dgm:prSet>
      <dgm:spPr/>
    </dgm:pt>
    <dgm:pt modelId="{AD771497-DA71-F047-A938-04E3756BE560}" type="pres">
      <dgm:prSet presAssocID="{ADB24D02-D1A8-C54B-95CD-E4DFF9312B3E}" presName="node" presStyleLbl="node1" presStyleIdx="0" presStyleCnt="4">
        <dgm:presLayoutVars>
          <dgm:bulletEnabled val="1"/>
        </dgm:presLayoutVars>
      </dgm:prSet>
      <dgm:spPr/>
      <dgm:t>
        <a:bodyPr/>
        <a:lstStyle/>
        <a:p>
          <a:endParaRPr lang="zh-CN" altLang="en-US"/>
        </a:p>
      </dgm:t>
    </dgm:pt>
    <dgm:pt modelId="{D0D1AC64-3213-C74E-977C-E04BC236C401}" type="pres">
      <dgm:prSet presAssocID="{63D19788-CD91-F143-AA7B-EF56F967E473}" presName="sibTrans" presStyleLbl="sibTrans2D1" presStyleIdx="0" presStyleCnt="3"/>
      <dgm:spPr/>
      <dgm:t>
        <a:bodyPr/>
        <a:lstStyle/>
        <a:p>
          <a:endParaRPr lang="zh-CN" altLang="en-US"/>
        </a:p>
      </dgm:t>
    </dgm:pt>
    <dgm:pt modelId="{4BB5D189-6654-7146-9ED2-B6CCED4451A2}" type="pres">
      <dgm:prSet presAssocID="{63D19788-CD91-F143-AA7B-EF56F967E473}" presName="connectorText" presStyleLbl="sibTrans2D1" presStyleIdx="0" presStyleCnt="3"/>
      <dgm:spPr/>
      <dgm:t>
        <a:bodyPr/>
        <a:lstStyle/>
        <a:p>
          <a:endParaRPr lang="zh-CN" altLang="en-US"/>
        </a:p>
      </dgm:t>
    </dgm:pt>
    <dgm:pt modelId="{0FCDA885-5B86-A548-B4CE-FA3919B1F5CA}" type="pres">
      <dgm:prSet presAssocID="{D7B9970B-090D-6641-BE1C-B9DF4A798D1A}" presName="node" presStyleLbl="node1" presStyleIdx="1" presStyleCnt="4">
        <dgm:presLayoutVars>
          <dgm:bulletEnabled val="1"/>
        </dgm:presLayoutVars>
      </dgm:prSet>
      <dgm:spPr/>
      <dgm:t>
        <a:bodyPr/>
        <a:lstStyle/>
        <a:p>
          <a:endParaRPr lang="zh-CN" altLang="en-US"/>
        </a:p>
      </dgm:t>
    </dgm:pt>
    <dgm:pt modelId="{60459D27-5B1D-0840-9318-9BD73D55AD19}" type="pres">
      <dgm:prSet presAssocID="{147638AC-2914-934A-8D54-D65BCFC9DBFB}" presName="sibTrans" presStyleLbl="sibTrans2D1" presStyleIdx="1" presStyleCnt="3"/>
      <dgm:spPr/>
      <dgm:t>
        <a:bodyPr/>
        <a:lstStyle/>
        <a:p>
          <a:endParaRPr lang="zh-CN" altLang="en-US"/>
        </a:p>
      </dgm:t>
    </dgm:pt>
    <dgm:pt modelId="{369DD9B8-FB90-8D40-BDD0-1932B0244CE0}" type="pres">
      <dgm:prSet presAssocID="{147638AC-2914-934A-8D54-D65BCFC9DBFB}" presName="connectorText" presStyleLbl="sibTrans2D1" presStyleIdx="1" presStyleCnt="3"/>
      <dgm:spPr/>
      <dgm:t>
        <a:bodyPr/>
        <a:lstStyle/>
        <a:p>
          <a:endParaRPr lang="zh-CN" altLang="en-US"/>
        </a:p>
      </dgm:t>
    </dgm:pt>
    <dgm:pt modelId="{F6B24155-BBDA-1943-AB37-8EEB8C6540F8}" type="pres">
      <dgm:prSet presAssocID="{C445E83B-93CB-D54C-8250-474852B6AC40}" presName="node" presStyleLbl="node1" presStyleIdx="2" presStyleCnt="4">
        <dgm:presLayoutVars>
          <dgm:bulletEnabled val="1"/>
        </dgm:presLayoutVars>
      </dgm:prSet>
      <dgm:spPr/>
      <dgm:t>
        <a:bodyPr/>
        <a:lstStyle/>
        <a:p>
          <a:endParaRPr lang="zh-CN" altLang="en-US"/>
        </a:p>
      </dgm:t>
    </dgm:pt>
    <dgm:pt modelId="{6FE04E19-5DEC-7B41-B2D1-666EDD1DE845}" type="pres">
      <dgm:prSet presAssocID="{1407AB53-0BCE-7E4D-840D-CC8A36DF4540}" presName="sibTrans" presStyleLbl="sibTrans2D1" presStyleIdx="2" presStyleCnt="3"/>
      <dgm:spPr/>
      <dgm:t>
        <a:bodyPr/>
        <a:lstStyle/>
        <a:p>
          <a:endParaRPr lang="zh-CN" altLang="en-US"/>
        </a:p>
      </dgm:t>
    </dgm:pt>
    <dgm:pt modelId="{C05CD2D7-CCA9-D542-960F-3B0E24A8713F}" type="pres">
      <dgm:prSet presAssocID="{1407AB53-0BCE-7E4D-840D-CC8A36DF4540}" presName="connectorText" presStyleLbl="sibTrans2D1" presStyleIdx="2" presStyleCnt="3"/>
      <dgm:spPr/>
      <dgm:t>
        <a:bodyPr/>
        <a:lstStyle/>
        <a:p>
          <a:endParaRPr lang="zh-CN" altLang="en-US"/>
        </a:p>
      </dgm:t>
    </dgm:pt>
    <dgm:pt modelId="{EAC95CDC-62A8-BB49-99F3-BE3741123530}" type="pres">
      <dgm:prSet presAssocID="{F0FEE653-18B4-6847-8DD6-2ECB4C6EB81F}" presName="node" presStyleLbl="node1" presStyleIdx="3" presStyleCnt="4">
        <dgm:presLayoutVars>
          <dgm:bulletEnabled val="1"/>
        </dgm:presLayoutVars>
      </dgm:prSet>
      <dgm:spPr/>
      <dgm:t>
        <a:bodyPr/>
        <a:lstStyle/>
        <a:p>
          <a:endParaRPr lang="zh-CN" altLang="en-US"/>
        </a:p>
      </dgm:t>
    </dgm:pt>
  </dgm:ptLst>
  <dgm:cxnLst>
    <dgm:cxn modelId="{7F05A472-0D5E-A34F-86B9-82D405D0A9A0}" type="presOf" srcId="{F0FEE653-18B4-6847-8DD6-2ECB4C6EB81F}" destId="{EAC95CDC-62A8-BB49-99F3-BE3741123530}" srcOrd="0" destOrd="0" presId="urn:microsoft.com/office/officeart/2005/8/layout/process1"/>
    <dgm:cxn modelId="{3CC26853-F9C0-744E-BC56-6595277B4837}" srcId="{92EBA554-4AFA-664D-A634-609641436618}" destId="{ADB24D02-D1A8-C54B-95CD-E4DFF9312B3E}" srcOrd="0" destOrd="0" parTransId="{7D53575E-296B-D94D-8A0F-2D555E83EA4B}" sibTransId="{63D19788-CD91-F143-AA7B-EF56F967E473}"/>
    <dgm:cxn modelId="{A08DBAD4-A4E7-0D4F-B159-374DEE096270}" type="presOf" srcId="{92EBA554-4AFA-664D-A634-609641436618}" destId="{D941E28E-4F60-354E-9960-A0111D94CEB9}" srcOrd="0" destOrd="0" presId="urn:microsoft.com/office/officeart/2005/8/layout/process1"/>
    <dgm:cxn modelId="{E68DFC03-A9EA-F94A-B80A-DAF4E8D84660}" srcId="{92EBA554-4AFA-664D-A634-609641436618}" destId="{F0FEE653-18B4-6847-8DD6-2ECB4C6EB81F}" srcOrd="3" destOrd="0" parTransId="{DDA6E01A-614D-994C-A56C-D4127DC9FAE4}" sibTransId="{09C05F47-7CF8-8842-8F56-2CF93949591F}"/>
    <dgm:cxn modelId="{4E6B1993-A6CD-B048-9DC2-FDA6FE070B10}" type="presOf" srcId="{C445E83B-93CB-D54C-8250-474852B6AC40}" destId="{F6B24155-BBDA-1943-AB37-8EEB8C6540F8}" srcOrd="0" destOrd="0" presId="urn:microsoft.com/office/officeart/2005/8/layout/process1"/>
    <dgm:cxn modelId="{D71A7F4A-E40E-D142-BD4C-5EC7ABDC7A1F}" type="presOf" srcId="{63D19788-CD91-F143-AA7B-EF56F967E473}" destId="{4BB5D189-6654-7146-9ED2-B6CCED4451A2}" srcOrd="1" destOrd="0" presId="urn:microsoft.com/office/officeart/2005/8/layout/process1"/>
    <dgm:cxn modelId="{1571C24E-196F-1A44-8FAB-EA4E7C1BB96B}" type="presOf" srcId="{147638AC-2914-934A-8D54-D65BCFC9DBFB}" destId="{60459D27-5B1D-0840-9318-9BD73D55AD19}" srcOrd="0" destOrd="0" presId="urn:microsoft.com/office/officeart/2005/8/layout/process1"/>
    <dgm:cxn modelId="{6A7F4FC6-D6F0-CA4A-85A4-F10BA03E8916}" type="presOf" srcId="{1407AB53-0BCE-7E4D-840D-CC8A36DF4540}" destId="{6FE04E19-5DEC-7B41-B2D1-666EDD1DE845}" srcOrd="0" destOrd="0" presId="urn:microsoft.com/office/officeart/2005/8/layout/process1"/>
    <dgm:cxn modelId="{B3BD56EA-6CA2-E340-8F75-085F86B47B90}" srcId="{92EBA554-4AFA-664D-A634-609641436618}" destId="{C445E83B-93CB-D54C-8250-474852B6AC40}" srcOrd="2" destOrd="0" parTransId="{E3DE195F-8ED8-B74A-A881-7BDB4A4B0471}" sibTransId="{1407AB53-0BCE-7E4D-840D-CC8A36DF4540}"/>
    <dgm:cxn modelId="{2A95E2D0-D0BA-514B-B830-CF92DC441C16}" srcId="{92EBA554-4AFA-664D-A634-609641436618}" destId="{D7B9970B-090D-6641-BE1C-B9DF4A798D1A}" srcOrd="1" destOrd="0" parTransId="{7BE16D75-D3EE-F747-BB1D-DE0894A9D57A}" sibTransId="{147638AC-2914-934A-8D54-D65BCFC9DBFB}"/>
    <dgm:cxn modelId="{078926D2-3877-6248-A3C6-1EEB292AAF97}" type="presOf" srcId="{1407AB53-0BCE-7E4D-840D-CC8A36DF4540}" destId="{C05CD2D7-CCA9-D542-960F-3B0E24A8713F}" srcOrd="1" destOrd="0" presId="urn:microsoft.com/office/officeart/2005/8/layout/process1"/>
    <dgm:cxn modelId="{C072CC9E-FB26-4E42-A715-39CCD6EEB9C3}" type="presOf" srcId="{ADB24D02-D1A8-C54B-95CD-E4DFF9312B3E}" destId="{AD771497-DA71-F047-A938-04E3756BE560}" srcOrd="0" destOrd="0" presId="urn:microsoft.com/office/officeart/2005/8/layout/process1"/>
    <dgm:cxn modelId="{74768411-7D45-DD45-A00E-FC47AFBEA786}" type="presOf" srcId="{63D19788-CD91-F143-AA7B-EF56F967E473}" destId="{D0D1AC64-3213-C74E-977C-E04BC236C401}" srcOrd="0" destOrd="0" presId="urn:microsoft.com/office/officeart/2005/8/layout/process1"/>
    <dgm:cxn modelId="{073D0D04-3D23-B549-B294-BA528074388C}" type="presOf" srcId="{147638AC-2914-934A-8D54-D65BCFC9DBFB}" destId="{369DD9B8-FB90-8D40-BDD0-1932B0244CE0}" srcOrd="1" destOrd="0" presId="urn:microsoft.com/office/officeart/2005/8/layout/process1"/>
    <dgm:cxn modelId="{934D8EDE-3405-5943-A75F-B56F1939749B}" type="presOf" srcId="{D7B9970B-090D-6641-BE1C-B9DF4A798D1A}" destId="{0FCDA885-5B86-A548-B4CE-FA3919B1F5CA}" srcOrd="0" destOrd="0" presId="urn:microsoft.com/office/officeart/2005/8/layout/process1"/>
    <dgm:cxn modelId="{6B930AE1-2078-1C46-BC88-4DFD87AC3E4E}" type="presParOf" srcId="{D941E28E-4F60-354E-9960-A0111D94CEB9}" destId="{AD771497-DA71-F047-A938-04E3756BE560}" srcOrd="0" destOrd="0" presId="urn:microsoft.com/office/officeart/2005/8/layout/process1"/>
    <dgm:cxn modelId="{A940BBA1-5307-094C-9039-E5CB66E0CE12}" type="presParOf" srcId="{D941E28E-4F60-354E-9960-A0111D94CEB9}" destId="{D0D1AC64-3213-C74E-977C-E04BC236C401}" srcOrd="1" destOrd="0" presId="urn:microsoft.com/office/officeart/2005/8/layout/process1"/>
    <dgm:cxn modelId="{2F271EB1-23F3-D743-AB2C-F383759B3ADE}" type="presParOf" srcId="{D0D1AC64-3213-C74E-977C-E04BC236C401}" destId="{4BB5D189-6654-7146-9ED2-B6CCED4451A2}" srcOrd="0" destOrd="0" presId="urn:microsoft.com/office/officeart/2005/8/layout/process1"/>
    <dgm:cxn modelId="{0BC1D0A5-B96B-2046-988C-DB672A4B4B91}" type="presParOf" srcId="{D941E28E-4F60-354E-9960-A0111D94CEB9}" destId="{0FCDA885-5B86-A548-B4CE-FA3919B1F5CA}" srcOrd="2" destOrd="0" presId="urn:microsoft.com/office/officeart/2005/8/layout/process1"/>
    <dgm:cxn modelId="{6DE6687D-0B6E-864D-AFDA-AE8C416BD3BF}" type="presParOf" srcId="{D941E28E-4F60-354E-9960-A0111D94CEB9}" destId="{60459D27-5B1D-0840-9318-9BD73D55AD19}" srcOrd="3" destOrd="0" presId="urn:microsoft.com/office/officeart/2005/8/layout/process1"/>
    <dgm:cxn modelId="{DDBC4FE4-5490-544C-A14F-7AE885A6A0E5}" type="presParOf" srcId="{60459D27-5B1D-0840-9318-9BD73D55AD19}" destId="{369DD9B8-FB90-8D40-BDD0-1932B0244CE0}" srcOrd="0" destOrd="0" presId="urn:microsoft.com/office/officeart/2005/8/layout/process1"/>
    <dgm:cxn modelId="{94FD12F9-DEEA-4E41-91D1-C79DF09FF984}" type="presParOf" srcId="{D941E28E-4F60-354E-9960-A0111D94CEB9}" destId="{F6B24155-BBDA-1943-AB37-8EEB8C6540F8}" srcOrd="4" destOrd="0" presId="urn:microsoft.com/office/officeart/2005/8/layout/process1"/>
    <dgm:cxn modelId="{EB472C07-12AF-4F4D-9B29-C12D67C69915}" type="presParOf" srcId="{D941E28E-4F60-354E-9960-A0111D94CEB9}" destId="{6FE04E19-5DEC-7B41-B2D1-666EDD1DE845}" srcOrd="5" destOrd="0" presId="urn:microsoft.com/office/officeart/2005/8/layout/process1"/>
    <dgm:cxn modelId="{44395387-0EB1-534B-9A4B-E4733AA2E8AB}" type="presParOf" srcId="{6FE04E19-5DEC-7B41-B2D1-666EDD1DE845}" destId="{C05CD2D7-CCA9-D542-960F-3B0E24A8713F}" srcOrd="0" destOrd="0" presId="urn:microsoft.com/office/officeart/2005/8/layout/process1"/>
    <dgm:cxn modelId="{C1DA84D1-F94E-E04E-AADB-13B77B46D4EB}" type="presParOf" srcId="{D941E28E-4F60-354E-9960-A0111D94CEB9}" destId="{EAC95CDC-62A8-BB49-99F3-BE3741123530}" srcOrd="6"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771497-DA71-F047-A938-04E3756BE560}">
      <dsp:nvSpPr>
        <dsp:cNvPr id="0" name=""/>
        <dsp:cNvSpPr/>
      </dsp:nvSpPr>
      <dsp:spPr>
        <a:xfrm>
          <a:off x="4359" y="134460"/>
          <a:ext cx="1351421" cy="810852"/>
        </a:xfrm>
        <a:prstGeom prst="roundRect">
          <a:avLst>
            <a:gd name="adj" fmla="val 10000"/>
          </a:avLst>
        </a:prstGeom>
        <a:gradFill rotWithShape="0">
          <a:gsLst>
            <a:gs pos="0">
              <a:schemeClr val="accent4">
                <a:alpha val="90000"/>
                <a:hueOff val="0"/>
                <a:satOff val="0"/>
                <a:lumOff val="0"/>
                <a:alphaOff val="0"/>
                <a:shade val="51000"/>
                <a:satMod val="130000"/>
              </a:schemeClr>
            </a:gs>
            <a:gs pos="80000">
              <a:schemeClr val="accent4">
                <a:alpha val="90000"/>
                <a:hueOff val="0"/>
                <a:satOff val="0"/>
                <a:lumOff val="0"/>
                <a:alphaOff val="0"/>
                <a:shade val="93000"/>
                <a:satMod val="130000"/>
              </a:schemeClr>
            </a:gs>
            <a:gs pos="100000">
              <a:schemeClr val="accent4">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CN" altLang="en-US" sz="3300" kern="1200" dirty="0" smtClean="0"/>
            <a:t>问题</a:t>
          </a:r>
          <a:endParaRPr lang="zh-CN" altLang="en-US" sz="3300" kern="1200" dirty="0"/>
        </a:p>
      </dsp:txBody>
      <dsp:txXfrm>
        <a:off x="28108" y="158209"/>
        <a:ext cx="1303923" cy="763354"/>
      </dsp:txXfrm>
    </dsp:sp>
    <dsp:sp modelId="{D0D1AC64-3213-C74E-977C-E04BC236C401}">
      <dsp:nvSpPr>
        <dsp:cNvPr id="0" name=""/>
        <dsp:cNvSpPr/>
      </dsp:nvSpPr>
      <dsp:spPr>
        <a:xfrm>
          <a:off x="1490922" y="372310"/>
          <a:ext cx="286501" cy="335152"/>
        </a:xfrm>
        <a:prstGeom prst="rightArrow">
          <a:avLst>
            <a:gd name="adj1" fmla="val 60000"/>
            <a:gd name="adj2" fmla="val 50000"/>
          </a:avLst>
        </a:prstGeom>
        <a:gradFill rotWithShape="0">
          <a:gsLst>
            <a:gs pos="0">
              <a:schemeClr val="accent4">
                <a:shade val="90000"/>
                <a:hueOff val="0"/>
                <a:satOff val="0"/>
                <a:lumOff val="0"/>
                <a:alphaOff val="0"/>
                <a:shade val="51000"/>
                <a:satMod val="130000"/>
              </a:schemeClr>
            </a:gs>
            <a:gs pos="80000">
              <a:schemeClr val="accent4">
                <a:shade val="90000"/>
                <a:hueOff val="0"/>
                <a:satOff val="0"/>
                <a:lumOff val="0"/>
                <a:alphaOff val="0"/>
                <a:shade val="93000"/>
                <a:satMod val="130000"/>
              </a:schemeClr>
            </a:gs>
            <a:gs pos="100000">
              <a:schemeClr val="accent4">
                <a:shade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1490922" y="439340"/>
        <a:ext cx="200551" cy="201092"/>
      </dsp:txXfrm>
    </dsp:sp>
    <dsp:sp modelId="{F74062B2-C39F-8E48-8B1C-A0AEF0FD02F4}">
      <dsp:nvSpPr>
        <dsp:cNvPr id="0" name=""/>
        <dsp:cNvSpPr/>
      </dsp:nvSpPr>
      <dsp:spPr>
        <a:xfrm>
          <a:off x="1896349" y="134460"/>
          <a:ext cx="1351421" cy="810852"/>
        </a:xfrm>
        <a:prstGeom prst="roundRect">
          <a:avLst>
            <a:gd name="adj" fmla="val 10000"/>
          </a:avLst>
        </a:prstGeom>
        <a:gradFill rotWithShape="0">
          <a:gsLst>
            <a:gs pos="0">
              <a:schemeClr val="accent4">
                <a:alpha val="90000"/>
                <a:hueOff val="0"/>
                <a:satOff val="0"/>
                <a:lumOff val="0"/>
                <a:alphaOff val="-10000"/>
                <a:shade val="51000"/>
                <a:satMod val="130000"/>
              </a:schemeClr>
            </a:gs>
            <a:gs pos="80000">
              <a:schemeClr val="accent4">
                <a:alpha val="90000"/>
                <a:hueOff val="0"/>
                <a:satOff val="0"/>
                <a:lumOff val="0"/>
                <a:alphaOff val="-10000"/>
                <a:shade val="93000"/>
                <a:satMod val="130000"/>
              </a:schemeClr>
            </a:gs>
            <a:gs pos="100000">
              <a:schemeClr val="accent4">
                <a:alpha val="90000"/>
                <a:hueOff val="0"/>
                <a:satOff val="0"/>
                <a:lumOff val="0"/>
                <a:alphaOff val="-1000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CN" altLang="en-US" sz="3300" kern="1200" dirty="0" smtClean="0"/>
            <a:t>挑战</a:t>
          </a:r>
          <a:r>
            <a:rPr lang="en-US" altLang="zh-CN" sz="3300" kern="1200" dirty="0" smtClean="0"/>
            <a:t>1</a:t>
          </a:r>
          <a:endParaRPr lang="zh-CN" altLang="en-US" sz="3300" kern="1200" dirty="0"/>
        </a:p>
      </dsp:txBody>
      <dsp:txXfrm>
        <a:off x="1920098" y="158209"/>
        <a:ext cx="1303923" cy="763354"/>
      </dsp:txXfrm>
    </dsp:sp>
    <dsp:sp modelId="{855731D0-FD48-A543-A908-78DF7155D70C}">
      <dsp:nvSpPr>
        <dsp:cNvPr id="0" name=""/>
        <dsp:cNvSpPr/>
      </dsp:nvSpPr>
      <dsp:spPr>
        <a:xfrm>
          <a:off x="3382912" y="372310"/>
          <a:ext cx="286501" cy="335152"/>
        </a:xfrm>
        <a:prstGeom prst="rightArrow">
          <a:avLst>
            <a:gd name="adj1" fmla="val 60000"/>
            <a:gd name="adj2" fmla="val 50000"/>
          </a:avLst>
        </a:prstGeom>
        <a:gradFill rotWithShape="0">
          <a:gsLst>
            <a:gs pos="0">
              <a:schemeClr val="accent4">
                <a:shade val="90000"/>
                <a:hueOff val="102769"/>
                <a:satOff val="-4667"/>
                <a:lumOff val="11610"/>
                <a:alphaOff val="0"/>
                <a:shade val="51000"/>
                <a:satMod val="130000"/>
              </a:schemeClr>
            </a:gs>
            <a:gs pos="80000">
              <a:schemeClr val="accent4">
                <a:shade val="90000"/>
                <a:hueOff val="102769"/>
                <a:satOff val="-4667"/>
                <a:lumOff val="11610"/>
                <a:alphaOff val="0"/>
                <a:shade val="93000"/>
                <a:satMod val="130000"/>
              </a:schemeClr>
            </a:gs>
            <a:gs pos="100000">
              <a:schemeClr val="accent4">
                <a:shade val="90000"/>
                <a:hueOff val="102769"/>
                <a:satOff val="-4667"/>
                <a:lumOff val="1161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3382912" y="439340"/>
        <a:ext cx="200551" cy="201092"/>
      </dsp:txXfrm>
    </dsp:sp>
    <dsp:sp modelId="{0FCDA885-5B86-A548-B4CE-FA3919B1F5CA}">
      <dsp:nvSpPr>
        <dsp:cNvPr id="0" name=""/>
        <dsp:cNvSpPr/>
      </dsp:nvSpPr>
      <dsp:spPr>
        <a:xfrm>
          <a:off x="3788339" y="134460"/>
          <a:ext cx="1351421" cy="810852"/>
        </a:xfrm>
        <a:prstGeom prst="roundRect">
          <a:avLst>
            <a:gd name="adj" fmla="val 10000"/>
          </a:avLst>
        </a:prstGeom>
        <a:gradFill rotWithShape="0">
          <a:gsLst>
            <a:gs pos="0">
              <a:schemeClr val="accent4">
                <a:alpha val="90000"/>
                <a:hueOff val="0"/>
                <a:satOff val="0"/>
                <a:lumOff val="0"/>
                <a:alphaOff val="-20000"/>
                <a:shade val="51000"/>
                <a:satMod val="130000"/>
              </a:schemeClr>
            </a:gs>
            <a:gs pos="80000">
              <a:schemeClr val="accent4">
                <a:alpha val="90000"/>
                <a:hueOff val="0"/>
                <a:satOff val="0"/>
                <a:lumOff val="0"/>
                <a:alphaOff val="-20000"/>
                <a:shade val="93000"/>
                <a:satMod val="130000"/>
              </a:schemeClr>
            </a:gs>
            <a:gs pos="100000">
              <a:schemeClr val="accent4">
                <a:alpha val="90000"/>
                <a:hueOff val="0"/>
                <a:satOff val="0"/>
                <a:lumOff val="0"/>
                <a:alphaOff val="-2000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CN" altLang="en-US" sz="3300" kern="1200" dirty="0" smtClean="0"/>
            <a:t>贡献</a:t>
          </a:r>
          <a:r>
            <a:rPr lang="en-US" altLang="zh-CN" sz="3300" kern="1200" dirty="0" smtClean="0"/>
            <a:t>1</a:t>
          </a:r>
          <a:endParaRPr lang="zh-CN" altLang="en-US" sz="3300" kern="1200" dirty="0"/>
        </a:p>
      </dsp:txBody>
      <dsp:txXfrm>
        <a:off x="3812088" y="158209"/>
        <a:ext cx="1303923" cy="763354"/>
      </dsp:txXfrm>
    </dsp:sp>
    <dsp:sp modelId="{60459D27-5B1D-0840-9318-9BD73D55AD19}">
      <dsp:nvSpPr>
        <dsp:cNvPr id="0" name=""/>
        <dsp:cNvSpPr/>
      </dsp:nvSpPr>
      <dsp:spPr>
        <a:xfrm>
          <a:off x="5274902" y="372310"/>
          <a:ext cx="286501" cy="335152"/>
        </a:xfrm>
        <a:prstGeom prst="rightArrow">
          <a:avLst>
            <a:gd name="adj1" fmla="val 60000"/>
            <a:gd name="adj2" fmla="val 50000"/>
          </a:avLst>
        </a:prstGeom>
        <a:gradFill rotWithShape="0">
          <a:gsLst>
            <a:gs pos="0">
              <a:schemeClr val="accent4">
                <a:shade val="90000"/>
                <a:hueOff val="205537"/>
                <a:satOff val="-9335"/>
                <a:lumOff val="23221"/>
                <a:alphaOff val="0"/>
                <a:shade val="51000"/>
                <a:satMod val="130000"/>
              </a:schemeClr>
            </a:gs>
            <a:gs pos="80000">
              <a:schemeClr val="accent4">
                <a:shade val="90000"/>
                <a:hueOff val="205537"/>
                <a:satOff val="-9335"/>
                <a:lumOff val="23221"/>
                <a:alphaOff val="0"/>
                <a:shade val="93000"/>
                <a:satMod val="130000"/>
              </a:schemeClr>
            </a:gs>
            <a:gs pos="100000">
              <a:schemeClr val="accent4">
                <a:shade val="90000"/>
                <a:hueOff val="205537"/>
                <a:satOff val="-9335"/>
                <a:lumOff val="2322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5274902" y="439340"/>
        <a:ext cx="200551" cy="201092"/>
      </dsp:txXfrm>
    </dsp:sp>
    <dsp:sp modelId="{F6B24155-BBDA-1943-AB37-8EEB8C6540F8}">
      <dsp:nvSpPr>
        <dsp:cNvPr id="0" name=""/>
        <dsp:cNvSpPr/>
      </dsp:nvSpPr>
      <dsp:spPr>
        <a:xfrm>
          <a:off x="5680329" y="134460"/>
          <a:ext cx="1351421" cy="810852"/>
        </a:xfrm>
        <a:prstGeom prst="roundRect">
          <a:avLst>
            <a:gd name="adj" fmla="val 10000"/>
          </a:avLst>
        </a:prstGeom>
        <a:gradFill rotWithShape="0">
          <a:gsLst>
            <a:gs pos="0">
              <a:schemeClr val="accent4">
                <a:alpha val="90000"/>
                <a:hueOff val="0"/>
                <a:satOff val="0"/>
                <a:lumOff val="0"/>
                <a:alphaOff val="-30000"/>
                <a:shade val="51000"/>
                <a:satMod val="130000"/>
              </a:schemeClr>
            </a:gs>
            <a:gs pos="80000">
              <a:schemeClr val="accent4">
                <a:alpha val="90000"/>
                <a:hueOff val="0"/>
                <a:satOff val="0"/>
                <a:lumOff val="0"/>
                <a:alphaOff val="-30000"/>
                <a:shade val="93000"/>
                <a:satMod val="130000"/>
              </a:schemeClr>
            </a:gs>
            <a:gs pos="100000">
              <a:schemeClr val="accent4">
                <a:alpha val="90000"/>
                <a:hueOff val="0"/>
                <a:satOff val="0"/>
                <a:lumOff val="0"/>
                <a:alphaOff val="-3000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CN" altLang="en-US" sz="3300" kern="1200" dirty="0" smtClean="0"/>
            <a:t>方法</a:t>
          </a:r>
          <a:r>
            <a:rPr lang="en-US" altLang="zh-CN" sz="3300" kern="1200" dirty="0" smtClean="0"/>
            <a:t>1</a:t>
          </a:r>
          <a:endParaRPr lang="zh-CN" altLang="en-US" sz="3300" kern="1200" dirty="0"/>
        </a:p>
      </dsp:txBody>
      <dsp:txXfrm>
        <a:off x="5704078" y="158209"/>
        <a:ext cx="1303923" cy="763354"/>
      </dsp:txXfrm>
    </dsp:sp>
    <dsp:sp modelId="{6FE04E19-5DEC-7B41-B2D1-666EDD1DE845}">
      <dsp:nvSpPr>
        <dsp:cNvPr id="0" name=""/>
        <dsp:cNvSpPr/>
      </dsp:nvSpPr>
      <dsp:spPr>
        <a:xfrm>
          <a:off x="7166892" y="372310"/>
          <a:ext cx="286501" cy="335152"/>
        </a:xfrm>
        <a:prstGeom prst="rightArrow">
          <a:avLst>
            <a:gd name="adj1" fmla="val 60000"/>
            <a:gd name="adj2" fmla="val 50000"/>
          </a:avLst>
        </a:prstGeom>
        <a:gradFill rotWithShape="0">
          <a:gsLst>
            <a:gs pos="0">
              <a:schemeClr val="accent4">
                <a:shade val="90000"/>
                <a:hueOff val="308306"/>
                <a:satOff val="-14002"/>
                <a:lumOff val="34831"/>
                <a:alphaOff val="0"/>
                <a:shade val="51000"/>
                <a:satMod val="130000"/>
              </a:schemeClr>
            </a:gs>
            <a:gs pos="80000">
              <a:schemeClr val="accent4">
                <a:shade val="90000"/>
                <a:hueOff val="308306"/>
                <a:satOff val="-14002"/>
                <a:lumOff val="34831"/>
                <a:alphaOff val="0"/>
                <a:shade val="93000"/>
                <a:satMod val="130000"/>
              </a:schemeClr>
            </a:gs>
            <a:gs pos="100000">
              <a:schemeClr val="accent4">
                <a:shade val="90000"/>
                <a:hueOff val="308306"/>
                <a:satOff val="-14002"/>
                <a:lumOff val="3483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7166892" y="439340"/>
        <a:ext cx="200551" cy="201092"/>
      </dsp:txXfrm>
    </dsp:sp>
    <dsp:sp modelId="{EAC95CDC-62A8-BB49-99F3-BE3741123530}">
      <dsp:nvSpPr>
        <dsp:cNvPr id="0" name=""/>
        <dsp:cNvSpPr/>
      </dsp:nvSpPr>
      <dsp:spPr>
        <a:xfrm>
          <a:off x="7572319" y="134460"/>
          <a:ext cx="1351421" cy="810852"/>
        </a:xfrm>
        <a:prstGeom prst="roundRect">
          <a:avLst>
            <a:gd name="adj" fmla="val 10000"/>
          </a:avLst>
        </a:prstGeom>
        <a:gradFill rotWithShape="0">
          <a:gsLst>
            <a:gs pos="0">
              <a:schemeClr val="accent4">
                <a:alpha val="90000"/>
                <a:hueOff val="0"/>
                <a:satOff val="0"/>
                <a:lumOff val="0"/>
                <a:alphaOff val="-40000"/>
                <a:shade val="51000"/>
                <a:satMod val="130000"/>
              </a:schemeClr>
            </a:gs>
            <a:gs pos="80000">
              <a:schemeClr val="accent4">
                <a:alpha val="90000"/>
                <a:hueOff val="0"/>
                <a:satOff val="0"/>
                <a:lumOff val="0"/>
                <a:alphaOff val="-40000"/>
                <a:shade val="93000"/>
                <a:satMod val="130000"/>
              </a:schemeClr>
            </a:gs>
            <a:gs pos="100000">
              <a:schemeClr val="accent4">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CN" altLang="en-US" sz="3300" kern="1200" dirty="0" smtClean="0"/>
            <a:t>实验</a:t>
          </a:r>
          <a:r>
            <a:rPr lang="en-US" altLang="zh-CN" sz="3300" kern="1200" dirty="0" smtClean="0"/>
            <a:t>1</a:t>
          </a:r>
          <a:endParaRPr lang="zh-CN" altLang="en-US" sz="3300" kern="1200" dirty="0"/>
        </a:p>
      </dsp:txBody>
      <dsp:txXfrm>
        <a:off x="7596068" y="158209"/>
        <a:ext cx="1303923" cy="7633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771497-DA71-F047-A938-04E3756BE560}">
      <dsp:nvSpPr>
        <dsp:cNvPr id="0" name=""/>
        <dsp:cNvSpPr/>
      </dsp:nvSpPr>
      <dsp:spPr>
        <a:xfrm>
          <a:off x="3100" y="25309"/>
          <a:ext cx="1355795" cy="813477"/>
        </a:xfrm>
        <a:prstGeom prst="roundRect">
          <a:avLst>
            <a:gd name="adj" fmla="val 10000"/>
          </a:avLst>
        </a:prstGeom>
        <a:gradFill rotWithShape="0">
          <a:gsLst>
            <a:gs pos="0">
              <a:schemeClr val="accent3">
                <a:alpha val="90000"/>
                <a:hueOff val="0"/>
                <a:satOff val="0"/>
                <a:lumOff val="0"/>
                <a:alphaOff val="0"/>
                <a:shade val="51000"/>
                <a:satMod val="130000"/>
              </a:schemeClr>
            </a:gs>
            <a:gs pos="80000">
              <a:schemeClr val="accent3">
                <a:alpha val="90000"/>
                <a:hueOff val="0"/>
                <a:satOff val="0"/>
                <a:lumOff val="0"/>
                <a:alphaOff val="0"/>
                <a:shade val="93000"/>
                <a:satMod val="130000"/>
              </a:schemeClr>
            </a:gs>
            <a:gs pos="100000">
              <a:schemeClr val="accent3">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CN" altLang="en-US" sz="3300" kern="1200" dirty="0" smtClean="0"/>
            <a:t>挑战</a:t>
          </a:r>
          <a:r>
            <a:rPr lang="en-US" altLang="zh-CN" sz="3300" kern="1200" dirty="0" smtClean="0"/>
            <a:t>2</a:t>
          </a:r>
          <a:endParaRPr lang="zh-CN" altLang="en-US" sz="3300" kern="1200" dirty="0"/>
        </a:p>
      </dsp:txBody>
      <dsp:txXfrm>
        <a:off x="26926" y="49135"/>
        <a:ext cx="1308143" cy="765825"/>
      </dsp:txXfrm>
    </dsp:sp>
    <dsp:sp modelId="{D0D1AC64-3213-C74E-977C-E04BC236C401}">
      <dsp:nvSpPr>
        <dsp:cNvPr id="0" name=""/>
        <dsp:cNvSpPr/>
      </dsp:nvSpPr>
      <dsp:spPr>
        <a:xfrm>
          <a:off x="1494475" y="263929"/>
          <a:ext cx="287428" cy="336237"/>
        </a:xfrm>
        <a:prstGeom prst="rightArrow">
          <a:avLst>
            <a:gd name="adj1" fmla="val 60000"/>
            <a:gd name="adj2" fmla="val 50000"/>
          </a:avLst>
        </a:prstGeom>
        <a:gradFill rotWithShape="0">
          <a:gsLst>
            <a:gs pos="0">
              <a:schemeClr val="accent3">
                <a:shade val="90000"/>
                <a:hueOff val="0"/>
                <a:satOff val="0"/>
                <a:lumOff val="0"/>
                <a:alphaOff val="0"/>
                <a:shade val="51000"/>
                <a:satMod val="130000"/>
              </a:schemeClr>
            </a:gs>
            <a:gs pos="80000">
              <a:schemeClr val="accent3">
                <a:shade val="90000"/>
                <a:hueOff val="0"/>
                <a:satOff val="0"/>
                <a:lumOff val="0"/>
                <a:alphaOff val="0"/>
                <a:shade val="93000"/>
                <a:satMod val="130000"/>
              </a:schemeClr>
            </a:gs>
            <a:gs pos="100000">
              <a:schemeClr val="accent3">
                <a:shade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1494475" y="331176"/>
        <a:ext cx="201200" cy="201743"/>
      </dsp:txXfrm>
    </dsp:sp>
    <dsp:sp modelId="{0FCDA885-5B86-A548-B4CE-FA3919B1F5CA}">
      <dsp:nvSpPr>
        <dsp:cNvPr id="0" name=""/>
        <dsp:cNvSpPr/>
      </dsp:nvSpPr>
      <dsp:spPr>
        <a:xfrm>
          <a:off x="1901214" y="25309"/>
          <a:ext cx="1355795" cy="813477"/>
        </a:xfrm>
        <a:prstGeom prst="roundRect">
          <a:avLst>
            <a:gd name="adj" fmla="val 10000"/>
          </a:avLst>
        </a:prstGeom>
        <a:gradFill rotWithShape="0">
          <a:gsLst>
            <a:gs pos="0">
              <a:schemeClr val="accent3">
                <a:alpha val="90000"/>
                <a:hueOff val="0"/>
                <a:satOff val="0"/>
                <a:lumOff val="0"/>
                <a:alphaOff val="-13333"/>
                <a:shade val="51000"/>
                <a:satMod val="130000"/>
              </a:schemeClr>
            </a:gs>
            <a:gs pos="80000">
              <a:schemeClr val="accent3">
                <a:alpha val="90000"/>
                <a:hueOff val="0"/>
                <a:satOff val="0"/>
                <a:lumOff val="0"/>
                <a:alphaOff val="-13333"/>
                <a:shade val="93000"/>
                <a:satMod val="130000"/>
              </a:schemeClr>
            </a:gs>
            <a:gs pos="100000">
              <a:schemeClr val="accent3">
                <a:alpha val="90000"/>
                <a:hueOff val="0"/>
                <a:satOff val="0"/>
                <a:lumOff val="0"/>
                <a:alphaOff val="-13333"/>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CN" altLang="en-US" sz="3300" kern="1200" dirty="0" smtClean="0"/>
            <a:t>贡献</a:t>
          </a:r>
          <a:r>
            <a:rPr lang="en-US" altLang="zh-CN" sz="3300" kern="1200" dirty="0" smtClean="0"/>
            <a:t>2</a:t>
          </a:r>
          <a:endParaRPr lang="zh-CN" altLang="en-US" sz="3300" kern="1200" dirty="0"/>
        </a:p>
      </dsp:txBody>
      <dsp:txXfrm>
        <a:off x="1925040" y="49135"/>
        <a:ext cx="1308143" cy="765825"/>
      </dsp:txXfrm>
    </dsp:sp>
    <dsp:sp modelId="{60459D27-5B1D-0840-9318-9BD73D55AD19}">
      <dsp:nvSpPr>
        <dsp:cNvPr id="0" name=""/>
        <dsp:cNvSpPr/>
      </dsp:nvSpPr>
      <dsp:spPr>
        <a:xfrm>
          <a:off x="3392589" y="263929"/>
          <a:ext cx="287428" cy="336237"/>
        </a:xfrm>
        <a:prstGeom prst="rightArrow">
          <a:avLst>
            <a:gd name="adj1" fmla="val 60000"/>
            <a:gd name="adj2" fmla="val 50000"/>
          </a:avLst>
        </a:prstGeom>
        <a:gradFill rotWithShape="0">
          <a:gsLst>
            <a:gs pos="0">
              <a:schemeClr val="accent3">
                <a:shade val="90000"/>
                <a:hueOff val="59616"/>
                <a:satOff val="-1275"/>
                <a:lumOff val="13715"/>
                <a:alphaOff val="0"/>
                <a:shade val="51000"/>
                <a:satMod val="130000"/>
              </a:schemeClr>
            </a:gs>
            <a:gs pos="80000">
              <a:schemeClr val="accent3">
                <a:shade val="90000"/>
                <a:hueOff val="59616"/>
                <a:satOff val="-1275"/>
                <a:lumOff val="13715"/>
                <a:alphaOff val="0"/>
                <a:shade val="93000"/>
                <a:satMod val="130000"/>
              </a:schemeClr>
            </a:gs>
            <a:gs pos="100000">
              <a:schemeClr val="accent3">
                <a:shade val="90000"/>
                <a:hueOff val="59616"/>
                <a:satOff val="-1275"/>
                <a:lumOff val="137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3392589" y="331176"/>
        <a:ext cx="201200" cy="201743"/>
      </dsp:txXfrm>
    </dsp:sp>
    <dsp:sp modelId="{F6B24155-BBDA-1943-AB37-8EEB8C6540F8}">
      <dsp:nvSpPr>
        <dsp:cNvPr id="0" name=""/>
        <dsp:cNvSpPr/>
      </dsp:nvSpPr>
      <dsp:spPr>
        <a:xfrm>
          <a:off x="3799328" y="25309"/>
          <a:ext cx="1355795" cy="813477"/>
        </a:xfrm>
        <a:prstGeom prst="roundRect">
          <a:avLst>
            <a:gd name="adj" fmla="val 10000"/>
          </a:avLst>
        </a:prstGeom>
        <a:gradFill rotWithShape="0">
          <a:gsLst>
            <a:gs pos="0">
              <a:schemeClr val="accent3">
                <a:alpha val="90000"/>
                <a:hueOff val="0"/>
                <a:satOff val="0"/>
                <a:lumOff val="0"/>
                <a:alphaOff val="-26667"/>
                <a:shade val="51000"/>
                <a:satMod val="130000"/>
              </a:schemeClr>
            </a:gs>
            <a:gs pos="80000">
              <a:schemeClr val="accent3">
                <a:alpha val="90000"/>
                <a:hueOff val="0"/>
                <a:satOff val="0"/>
                <a:lumOff val="0"/>
                <a:alphaOff val="-26667"/>
                <a:shade val="93000"/>
                <a:satMod val="130000"/>
              </a:schemeClr>
            </a:gs>
            <a:gs pos="100000">
              <a:schemeClr val="accent3">
                <a:alpha val="90000"/>
                <a:hueOff val="0"/>
                <a:satOff val="0"/>
                <a:lumOff val="0"/>
                <a:alphaOff val="-26667"/>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CN" altLang="en-US" sz="3300" kern="1200" dirty="0" smtClean="0"/>
            <a:t>方法</a:t>
          </a:r>
          <a:r>
            <a:rPr lang="en-US" altLang="zh-CN" sz="3300" kern="1200" dirty="0" smtClean="0"/>
            <a:t>2</a:t>
          </a:r>
          <a:endParaRPr lang="zh-CN" altLang="en-US" sz="3300" kern="1200" dirty="0"/>
        </a:p>
      </dsp:txBody>
      <dsp:txXfrm>
        <a:off x="3823154" y="49135"/>
        <a:ext cx="1308143" cy="765825"/>
      </dsp:txXfrm>
    </dsp:sp>
    <dsp:sp modelId="{6FE04E19-5DEC-7B41-B2D1-666EDD1DE845}">
      <dsp:nvSpPr>
        <dsp:cNvPr id="0" name=""/>
        <dsp:cNvSpPr/>
      </dsp:nvSpPr>
      <dsp:spPr>
        <a:xfrm>
          <a:off x="5290703" y="263929"/>
          <a:ext cx="287428" cy="336237"/>
        </a:xfrm>
        <a:prstGeom prst="rightArrow">
          <a:avLst>
            <a:gd name="adj1" fmla="val 60000"/>
            <a:gd name="adj2" fmla="val 50000"/>
          </a:avLst>
        </a:prstGeom>
        <a:gradFill rotWithShape="0">
          <a:gsLst>
            <a:gs pos="0">
              <a:schemeClr val="accent3">
                <a:shade val="90000"/>
                <a:hueOff val="119233"/>
                <a:satOff val="-2549"/>
                <a:lumOff val="27429"/>
                <a:alphaOff val="0"/>
                <a:shade val="51000"/>
                <a:satMod val="130000"/>
              </a:schemeClr>
            </a:gs>
            <a:gs pos="80000">
              <a:schemeClr val="accent3">
                <a:shade val="90000"/>
                <a:hueOff val="119233"/>
                <a:satOff val="-2549"/>
                <a:lumOff val="27429"/>
                <a:alphaOff val="0"/>
                <a:shade val="93000"/>
                <a:satMod val="130000"/>
              </a:schemeClr>
            </a:gs>
            <a:gs pos="100000">
              <a:schemeClr val="accent3">
                <a:shade val="90000"/>
                <a:hueOff val="119233"/>
                <a:satOff val="-2549"/>
                <a:lumOff val="2742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5290703" y="331176"/>
        <a:ext cx="201200" cy="201743"/>
      </dsp:txXfrm>
    </dsp:sp>
    <dsp:sp modelId="{EAC95CDC-62A8-BB49-99F3-BE3741123530}">
      <dsp:nvSpPr>
        <dsp:cNvPr id="0" name=""/>
        <dsp:cNvSpPr/>
      </dsp:nvSpPr>
      <dsp:spPr>
        <a:xfrm>
          <a:off x="5697441" y="25309"/>
          <a:ext cx="1355795" cy="813477"/>
        </a:xfrm>
        <a:prstGeom prst="roundRect">
          <a:avLst>
            <a:gd name="adj" fmla="val 10000"/>
          </a:avLst>
        </a:prstGeom>
        <a:gradFill rotWithShape="0">
          <a:gsLst>
            <a:gs pos="0">
              <a:schemeClr val="accent3">
                <a:alpha val="90000"/>
                <a:hueOff val="0"/>
                <a:satOff val="0"/>
                <a:lumOff val="0"/>
                <a:alphaOff val="-40000"/>
                <a:shade val="51000"/>
                <a:satMod val="130000"/>
              </a:schemeClr>
            </a:gs>
            <a:gs pos="80000">
              <a:schemeClr val="accent3">
                <a:alpha val="90000"/>
                <a:hueOff val="0"/>
                <a:satOff val="0"/>
                <a:lumOff val="0"/>
                <a:alphaOff val="-40000"/>
                <a:shade val="93000"/>
                <a:satMod val="130000"/>
              </a:schemeClr>
            </a:gs>
            <a:gs pos="100000">
              <a:schemeClr val="accent3">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CN" altLang="en-US" sz="3300" kern="1200" smtClean="0"/>
            <a:t>实验</a:t>
          </a:r>
          <a:r>
            <a:rPr lang="en-US" altLang="zh-CN" sz="3300" kern="1200" dirty="0" smtClean="0"/>
            <a:t>2</a:t>
          </a:r>
          <a:endParaRPr lang="zh-CN" altLang="en-US" sz="3300" kern="1200" dirty="0"/>
        </a:p>
      </dsp:txBody>
      <dsp:txXfrm>
        <a:off x="5721267" y="49135"/>
        <a:ext cx="1308143" cy="7658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771497-DA71-F047-A938-04E3756BE560}">
      <dsp:nvSpPr>
        <dsp:cNvPr id="0" name=""/>
        <dsp:cNvSpPr/>
      </dsp:nvSpPr>
      <dsp:spPr>
        <a:xfrm>
          <a:off x="3100" y="25309"/>
          <a:ext cx="1355795" cy="813477"/>
        </a:xfrm>
        <a:prstGeom prst="roundRect">
          <a:avLst>
            <a:gd name="adj" fmla="val 10000"/>
          </a:avLst>
        </a:prstGeom>
        <a:gradFill rotWithShape="0">
          <a:gsLst>
            <a:gs pos="0">
              <a:schemeClr val="accent6">
                <a:alpha val="90000"/>
                <a:hueOff val="0"/>
                <a:satOff val="0"/>
                <a:lumOff val="0"/>
                <a:alphaOff val="0"/>
                <a:shade val="51000"/>
                <a:satMod val="130000"/>
              </a:schemeClr>
            </a:gs>
            <a:gs pos="80000">
              <a:schemeClr val="accent6">
                <a:alpha val="90000"/>
                <a:hueOff val="0"/>
                <a:satOff val="0"/>
                <a:lumOff val="0"/>
                <a:alphaOff val="0"/>
                <a:shade val="93000"/>
                <a:satMod val="130000"/>
              </a:schemeClr>
            </a:gs>
            <a:gs pos="100000">
              <a:schemeClr val="accent6">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CN" altLang="en-US" sz="3300" kern="1200" dirty="0" smtClean="0"/>
            <a:t>挑战</a:t>
          </a:r>
          <a:r>
            <a:rPr lang="en-US" altLang="zh-CN" sz="3300" kern="1200" dirty="0" smtClean="0"/>
            <a:t>3</a:t>
          </a:r>
          <a:endParaRPr lang="zh-CN" altLang="en-US" sz="3300" kern="1200" dirty="0"/>
        </a:p>
      </dsp:txBody>
      <dsp:txXfrm>
        <a:off x="26926" y="49135"/>
        <a:ext cx="1308143" cy="765825"/>
      </dsp:txXfrm>
    </dsp:sp>
    <dsp:sp modelId="{D0D1AC64-3213-C74E-977C-E04BC236C401}">
      <dsp:nvSpPr>
        <dsp:cNvPr id="0" name=""/>
        <dsp:cNvSpPr/>
      </dsp:nvSpPr>
      <dsp:spPr>
        <a:xfrm>
          <a:off x="1494475" y="263929"/>
          <a:ext cx="287428" cy="336237"/>
        </a:xfrm>
        <a:prstGeom prst="rightArrow">
          <a:avLst>
            <a:gd name="adj1" fmla="val 60000"/>
            <a:gd name="adj2" fmla="val 50000"/>
          </a:avLst>
        </a:prstGeom>
        <a:gradFill rotWithShape="0">
          <a:gsLst>
            <a:gs pos="0">
              <a:schemeClr val="accent6">
                <a:shade val="90000"/>
                <a:hueOff val="0"/>
                <a:satOff val="0"/>
                <a:lumOff val="0"/>
                <a:alphaOff val="0"/>
                <a:shade val="51000"/>
                <a:satMod val="130000"/>
              </a:schemeClr>
            </a:gs>
            <a:gs pos="80000">
              <a:schemeClr val="accent6">
                <a:shade val="90000"/>
                <a:hueOff val="0"/>
                <a:satOff val="0"/>
                <a:lumOff val="0"/>
                <a:alphaOff val="0"/>
                <a:shade val="93000"/>
                <a:satMod val="130000"/>
              </a:schemeClr>
            </a:gs>
            <a:gs pos="100000">
              <a:schemeClr val="accent6">
                <a:shade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1494475" y="331176"/>
        <a:ext cx="201200" cy="201743"/>
      </dsp:txXfrm>
    </dsp:sp>
    <dsp:sp modelId="{0FCDA885-5B86-A548-B4CE-FA3919B1F5CA}">
      <dsp:nvSpPr>
        <dsp:cNvPr id="0" name=""/>
        <dsp:cNvSpPr/>
      </dsp:nvSpPr>
      <dsp:spPr>
        <a:xfrm>
          <a:off x="1901214" y="25309"/>
          <a:ext cx="1355795" cy="813477"/>
        </a:xfrm>
        <a:prstGeom prst="roundRect">
          <a:avLst>
            <a:gd name="adj" fmla="val 10000"/>
          </a:avLst>
        </a:prstGeom>
        <a:gradFill rotWithShape="0">
          <a:gsLst>
            <a:gs pos="0">
              <a:schemeClr val="accent6">
                <a:alpha val="90000"/>
                <a:hueOff val="0"/>
                <a:satOff val="0"/>
                <a:lumOff val="0"/>
                <a:alphaOff val="-13333"/>
                <a:shade val="51000"/>
                <a:satMod val="130000"/>
              </a:schemeClr>
            </a:gs>
            <a:gs pos="80000">
              <a:schemeClr val="accent6">
                <a:alpha val="90000"/>
                <a:hueOff val="0"/>
                <a:satOff val="0"/>
                <a:lumOff val="0"/>
                <a:alphaOff val="-13333"/>
                <a:shade val="93000"/>
                <a:satMod val="130000"/>
              </a:schemeClr>
            </a:gs>
            <a:gs pos="100000">
              <a:schemeClr val="accent6">
                <a:alpha val="90000"/>
                <a:hueOff val="0"/>
                <a:satOff val="0"/>
                <a:lumOff val="0"/>
                <a:alphaOff val="-13333"/>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CN" altLang="en-US" sz="3300" kern="1200" dirty="0" smtClean="0"/>
            <a:t>贡献</a:t>
          </a:r>
          <a:r>
            <a:rPr lang="en-US" altLang="zh-CN" sz="3300" kern="1200" dirty="0" smtClean="0"/>
            <a:t>3</a:t>
          </a:r>
          <a:endParaRPr lang="zh-CN" altLang="en-US" sz="3300" kern="1200" dirty="0"/>
        </a:p>
      </dsp:txBody>
      <dsp:txXfrm>
        <a:off x="1925040" y="49135"/>
        <a:ext cx="1308143" cy="765825"/>
      </dsp:txXfrm>
    </dsp:sp>
    <dsp:sp modelId="{60459D27-5B1D-0840-9318-9BD73D55AD19}">
      <dsp:nvSpPr>
        <dsp:cNvPr id="0" name=""/>
        <dsp:cNvSpPr/>
      </dsp:nvSpPr>
      <dsp:spPr>
        <a:xfrm>
          <a:off x="3392589" y="263929"/>
          <a:ext cx="287428" cy="336237"/>
        </a:xfrm>
        <a:prstGeom prst="rightArrow">
          <a:avLst>
            <a:gd name="adj1" fmla="val 60000"/>
            <a:gd name="adj2" fmla="val 50000"/>
          </a:avLst>
        </a:prstGeom>
        <a:gradFill rotWithShape="0">
          <a:gsLst>
            <a:gs pos="0">
              <a:schemeClr val="accent6">
                <a:shade val="90000"/>
                <a:hueOff val="-13697"/>
                <a:satOff val="-464"/>
                <a:lumOff val="13138"/>
                <a:alphaOff val="0"/>
                <a:shade val="51000"/>
                <a:satMod val="130000"/>
              </a:schemeClr>
            </a:gs>
            <a:gs pos="80000">
              <a:schemeClr val="accent6">
                <a:shade val="90000"/>
                <a:hueOff val="-13697"/>
                <a:satOff val="-464"/>
                <a:lumOff val="13138"/>
                <a:alphaOff val="0"/>
                <a:shade val="93000"/>
                <a:satMod val="130000"/>
              </a:schemeClr>
            </a:gs>
            <a:gs pos="100000">
              <a:schemeClr val="accent6">
                <a:shade val="90000"/>
                <a:hueOff val="-13697"/>
                <a:satOff val="-464"/>
                <a:lumOff val="1313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3392589" y="331176"/>
        <a:ext cx="201200" cy="201743"/>
      </dsp:txXfrm>
    </dsp:sp>
    <dsp:sp modelId="{F6B24155-BBDA-1943-AB37-8EEB8C6540F8}">
      <dsp:nvSpPr>
        <dsp:cNvPr id="0" name=""/>
        <dsp:cNvSpPr/>
      </dsp:nvSpPr>
      <dsp:spPr>
        <a:xfrm>
          <a:off x="3799328" y="25309"/>
          <a:ext cx="1355795" cy="813477"/>
        </a:xfrm>
        <a:prstGeom prst="roundRect">
          <a:avLst>
            <a:gd name="adj" fmla="val 10000"/>
          </a:avLst>
        </a:prstGeom>
        <a:gradFill rotWithShape="0">
          <a:gsLst>
            <a:gs pos="0">
              <a:schemeClr val="accent6">
                <a:alpha val="90000"/>
                <a:hueOff val="0"/>
                <a:satOff val="0"/>
                <a:lumOff val="0"/>
                <a:alphaOff val="-26667"/>
                <a:shade val="51000"/>
                <a:satMod val="130000"/>
              </a:schemeClr>
            </a:gs>
            <a:gs pos="80000">
              <a:schemeClr val="accent6">
                <a:alpha val="90000"/>
                <a:hueOff val="0"/>
                <a:satOff val="0"/>
                <a:lumOff val="0"/>
                <a:alphaOff val="-26667"/>
                <a:shade val="93000"/>
                <a:satMod val="130000"/>
              </a:schemeClr>
            </a:gs>
            <a:gs pos="100000">
              <a:schemeClr val="accent6">
                <a:alpha val="90000"/>
                <a:hueOff val="0"/>
                <a:satOff val="0"/>
                <a:lumOff val="0"/>
                <a:alphaOff val="-26667"/>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CN" altLang="en-US" sz="3300" kern="1200" dirty="0" smtClean="0"/>
            <a:t>方法</a:t>
          </a:r>
          <a:r>
            <a:rPr lang="en-US" altLang="zh-CN" sz="3300" kern="1200" dirty="0" smtClean="0"/>
            <a:t>3</a:t>
          </a:r>
          <a:endParaRPr lang="zh-CN" altLang="en-US" sz="3300" kern="1200" dirty="0"/>
        </a:p>
      </dsp:txBody>
      <dsp:txXfrm>
        <a:off x="3823154" y="49135"/>
        <a:ext cx="1308143" cy="765825"/>
      </dsp:txXfrm>
    </dsp:sp>
    <dsp:sp modelId="{6FE04E19-5DEC-7B41-B2D1-666EDD1DE845}">
      <dsp:nvSpPr>
        <dsp:cNvPr id="0" name=""/>
        <dsp:cNvSpPr/>
      </dsp:nvSpPr>
      <dsp:spPr>
        <a:xfrm>
          <a:off x="5290703" y="263929"/>
          <a:ext cx="287428" cy="336237"/>
        </a:xfrm>
        <a:prstGeom prst="rightArrow">
          <a:avLst>
            <a:gd name="adj1" fmla="val 60000"/>
            <a:gd name="adj2" fmla="val 50000"/>
          </a:avLst>
        </a:prstGeom>
        <a:gradFill rotWithShape="0">
          <a:gsLst>
            <a:gs pos="0">
              <a:schemeClr val="accent6">
                <a:shade val="90000"/>
                <a:hueOff val="-27394"/>
                <a:satOff val="-927"/>
                <a:lumOff val="26275"/>
                <a:alphaOff val="0"/>
                <a:shade val="51000"/>
                <a:satMod val="130000"/>
              </a:schemeClr>
            </a:gs>
            <a:gs pos="80000">
              <a:schemeClr val="accent6">
                <a:shade val="90000"/>
                <a:hueOff val="-27394"/>
                <a:satOff val="-927"/>
                <a:lumOff val="26275"/>
                <a:alphaOff val="0"/>
                <a:shade val="93000"/>
                <a:satMod val="130000"/>
              </a:schemeClr>
            </a:gs>
            <a:gs pos="100000">
              <a:schemeClr val="accent6">
                <a:shade val="90000"/>
                <a:hueOff val="-27394"/>
                <a:satOff val="-927"/>
                <a:lumOff val="2627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5290703" y="331176"/>
        <a:ext cx="201200" cy="201743"/>
      </dsp:txXfrm>
    </dsp:sp>
    <dsp:sp modelId="{EAC95CDC-62A8-BB49-99F3-BE3741123530}">
      <dsp:nvSpPr>
        <dsp:cNvPr id="0" name=""/>
        <dsp:cNvSpPr/>
      </dsp:nvSpPr>
      <dsp:spPr>
        <a:xfrm>
          <a:off x="5697441" y="25309"/>
          <a:ext cx="1355795" cy="813477"/>
        </a:xfrm>
        <a:prstGeom prst="roundRect">
          <a:avLst>
            <a:gd name="adj" fmla="val 10000"/>
          </a:avLst>
        </a:prstGeom>
        <a:gradFill rotWithShape="0">
          <a:gsLst>
            <a:gs pos="0">
              <a:schemeClr val="accent6">
                <a:alpha val="90000"/>
                <a:hueOff val="0"/>
                <a:satOff val="0"/>
                <a:lumOff val="0"/>
                <a:alphaOff val="-40000"/>
                <a:shade val="51000"/>
                <a:satMod val="130000"/>
              </a:schemeClr>
            </a:gs>
            <a:gs pos="80000">
              <a:schemeClr val="accent6">
                <a:alpha val="90000"/>
                <a:hueOff val="0"/>
                <a:satOff val="0"/>
                <a:lumOff val="0"/>
                <a:alphaOff val="-40000"/>
                <a:shade val="93000"/>
                <a:satMod val="130000"/>
              </a:schemeClr>
            </a:gs>
            <a:gs pos="100000">
              <a:schemeClr val="accent6">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CN" altLang="en-US" sz="3300" kern="1200" dirty="0" smtClean="0"/>
            <a:t>实验</a:t>
          </a:r>
          <a:r>
            <a:rPr lang="en-US" altLang="zh-CN" sz="3300" kern="1200" dirty="0" smtClean="0"/>
            <a:t>3</a:t>
          </a:r>
          <a:endParaRPr lang="zh-CN" altLang="en-US" sz="3300" kern="1200" dirty="0"/>
        </a:p>
      </dsp:txBody>
      <dsp:txXfrm>
        <a:off x="5721267" y="49135"/>
        <a:ext cx="1308143" cy="7658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30525" cy="4968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29050" y="0"/>
            <a:ext cx="2930525" cy="496888"/>
          </a:xfrm>
          <a:prstGeom prst="rect">
            <a:avLst/>
          </a:prstGeom>
        </p:spPr>
        <p:txBody>
          <a:bodyPr vert="horz" lIns="91440" tIns="45720" rIns="91440" bIns="45720" rtlCol="0"/>
          <a:lstStyle>
            <a:lvl1pPr algn="r">
              <a:defRPr sz="1200"/>
            </a:lvl1pPr>
          </a:lstStyle>
          <a:p>
            <a:fld id="{811F5CF6-F003-4448-A9ED-D1271985BD7F}" type="datetime1">
              <a:rPr kumimoji="1" lang="zh-CN" altLang="en-US" smtClean="0"/>
              <a:t>18/8/28</a:t>
            </a:fld>
            <a:endParaRPr kumimoji="1" lang="zh-CN" altLang="en-US"/>
          </a:p>
        </p:txBody>
      </p:sp>
      <p:sp>
        <p:nvSpPr>
          <p:cNvPr id="4" name="页脚占位符 3"/>
          <p:cNvSpPr>
            <a:spLocks noGrp="1"/>
          </p:cNvSpPr>
          <p:nvPr>
            <p:ph type="ftr" sz="quarter" idx="2"/>
          </p:nvPr>
        </p:nvSpPr>
        <p:spPr>
          <a:xfrm>
            <a:off x="0" y="9444038"/>
            <a:ext cx="2930525" cy="4968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29050" y="9444038"/>
            <a:ext cx="2930525" cy="496887"/>
          </a:xfrm>
          <a:prstGeom prst="rect">
            <a:avLst/>
          </a:prstGeom>
        </p:spPr>
        <p:txBody>
          <a:bodyPr vert="horz" lIns="91440" tIns="45720" rIns="91440" bIns="45720" rtlCol="0" anchor="b"/>
          <a:lstStyle>
            <a:lvl1pPr algn="r">
              <a:defRPr sz="1200"/>
            </a:lvl1pPr>
          </a:lstStyle>
          <a:p>
            <a:fld id="{9639348A-EEAF-DB46-8326-456B5F2CDAE4}" type="slidenum">
              <a:rPr kumimoji="1" lang="zh-CN" altLang="en-US" smtClean="0"/>
              <a:t>‹#›</a:t>
            </a:fld>
            <a:endParaRPr kumimoji="1" lang="zh-CN" altLang="en-US"/>
          </a:p>
        </p:txBody>
      </p:sp>
    </p:spTree>
    <p:extLst>
      <p:ext uri="{BB962C8B-B14F-4D97-AF65-F5344CB8AC3E}">
        <p14:creationId xmlns:p14="http://schemas.microsoft.com/office/powerpoint/2010/main" val="25197073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9837" cy="497126"/>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29761" y="0"/>
            <a:ext cx="2929837" cy="497126"/>
          </a:xfrm>
          <a:prstGeom prst="rect">
            <a:avLst/>
          </a:prstGeom>
        </p:spPr>
        <p:txBody>
          <a:bodyPr vert="horz" lIns="91440" tIns="45720" rIns="91440" bIns="45720" rtlCol="0"/>
          <a:lstStyle>
            <a:lvl1pPr algn="r">
              <a:defRPr sz="1200"/>
            </a:lvl1pPr>
          </a:lstStyle>
          <a:p>
            <a:fld id="{4B7C7FB5-573B-E147-9016-00AB55B0BBE6}" type="datetime1">
              <a:rPr lang="zh-CN" altLang="en-US" smtClean="0"/>
              <a:t>18/8/28</a:t>
            </a:fld>
            <a:endParaRPr lang="zh-CN" altLang="en-US"/>
          </a:p>
        </p:txBody>
      </p:sp>
      <p:sp>
        <p:nvSpPr>
          <p:cNvPr id="4" name="幻灯片图像占位符 3"/>
          <p:cNvSpPr>
            <a:spLocks noGrp="1" noRot="1" noChangeAspect="1"/>
          </p:cNvSpPr>
          <p:nvPr>
            <p:ph type="sldImg" idx="2"/>
          </p:nvPr>
        </p:nvSpPr>
        <p:spPr>
          <a:xfrm>
            <a:off x="896938" y="746125"/>
            <a:ext cx="4967287" cy="37274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6117" y="4722694"/>
            <a:ext cx="5408930" cy="4474131"/>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443662"/>
            <a:ext cx="2929837" cy="497126"/>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29761" y="9443662"/>
            <a:ext cx="2929837" cy="497126"/>
          </a:xfrm>
          <a:prstGeom prst="rect">
            <a:avLst/>
          </a:prstGeom>
        </p:spPr>
        <p:txBody>
          <a:bodyPr vert="horz" lIns="91440" tIns="45720" rIns="91440" bIns="45720" rtlCol="0" anchor="b"/>
          <a:lstStyle>
            <a:lvl1pPr algn="r">
              <a:defRPr sz="1200"/>
            </a:lvl1pPr>
          </a:lstStyle>
          <a:p>
            <a:fld id="{976FAD84-3724-4F82-A080-8A0BCF9A8152}" type="slidenum">
              <a:rPr lang="zh-CN" altLang="en-US" smtClean="0"/>
              <a:pPr/>
              <a:t>‹#›</a:t>
            </a:fld>
            <a:endParaRPr lang="zh-CN" altLang="en-US"/>
          </a:p>
        </p:txBody>
      </p:sp>
    </p:spTree>
    <p:extLst>
      <p:ext uri="{BB962C8B-B14F-4D97-AF65-F5344CB8AC3E}">
        <p14:creationId xmlns:p14="http://schemas.microsoft.com/office/powerpoint/2010/main" val="148598224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1</a:t>
            </a:fld>
            <a:endParaRPr lang="zh-CN" altLang="en-US"/>
          </a:p>
        </p:txBody>
      </p:sp>
    </p:spTree>
    <p:extLst>
      <p:ext uri="{BB962C8B-B14F-4D97-AF65-F5344CB8AC3E}">
        <p14:creationId xmlns:p14="http://schemas.microsoft.com/office/powerpoint/2010/main" val="772732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尽管科研不爱我，但我爱科研啊，科研让我感觉很自由。郁闷归郁闷，生活还需要继续，实验还要继续，想再多也没用，我就这样，也不多想，闷头坚持继续前进。</a:t>
            </a:r>
            <a:endParaRPr kumimoji="1" lang="en-US" altLang="zh-CN" dirty="0" smtClean="0"/>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12</a:t>
            </a:fld>
            <a:endParaRPr lang="zh-CN" altLang="en-US"/>
          </a:p>
        </p:txBody>
      </p:sp>
    </p:spTree>
    <p:extLst>
      <p:ext uri="{BB962C8B-B14F-4D97-AF65-F5344CB8AC3E}">
        <p14:creationId xmlns:p14="http://schemas.microsoft.com/office/powerpoint/2010/main" val="517929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我希望从师兄们身上学习做研究的窍门。我们组有个师兄博士前几年一直没有什么成果，最后一年的时候突然做出了好几个非常漂亮的工作，我问他该怎么办，他告诉我，没啥窍门，试一试，再试一试，不行的话换个法继续试，利用努力暴力解决问题。我想，反正我除了时间啥也没有，那就试一试吧。我扩大了的论文阅读量，尝试了更多不同的方法。</a:t>
            </a:r>
          </a:p>
          <a:p>
            <a:endParaRPr kumimoji="1" lang="en-US" altLang="zh-CN" dirty="0" smtClean="0"/>
          </a:p>
          <a:p>
            <a:r>
              <a:rPr kumimoji="1" lang="zh-CN" altLang="en-US" dirty="0" smtClean="0"/>
              <a:t>那段时间，我几乎是夜以继日的工作，我的每次实验的周期大概两个小时，为了把夜晚的时间也利用起来，我定了闹钟，每两个小时起来一次，记录实验结果并把实验跑上。</a:t>
            </a:r>
            <a:endParaRPr kumimoji="1" lang="zh-CN" altLang="en-US" dirty="0"/>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13</a:t>
            </a:fld>
            <a:endParaRPr lang="zh-CN" altLang="en-US"/>
          </a:p>
        </p:txBody>
      </p:sp>
    </p:spTree>
    <p:extLst>
      <p:ext uri="{BB962C8B-B14F-4D97-AF65-F5344CB8AC3E}">
        <p14:creationId xmlns:p14="http://schemas.microsoft.com/office/powerpoint/2010/main" val="1461840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清华园里优秀的人真的特别多，我也从他们身上学到了很多东西。之前的特奖的分享上，除了努力做实验，很多人都提到了看文献的重要性，也有很多窍门，例如像看小说一样看文献，看推理剧一样看文献，我也试图学习一样他们，试了试，发现不太行，他们的习惯和我的习惯似乎不太兼容。我自己目前读文献超过</a:t>
            </a:r>
            <a:r>
              <a:rPr kumimoji="1" lang="zh-CN" altLang="zh-CN" dirty="0" smtClean="0"/>
              <a:t>5</a:t>
            </a:r>
            <a:r>
              <a:rPr kumimoji="1" lang="en-US" altLang="zh-CN" dirty="0" smtClean="0"/>
              <a:t>000</a:t>
            </a:r>
            <a:r>
              <a:rPr kumimoji="1" lang="zh-CN" altLang="en-US" dirty="0" smtClean="0"/>
              <a:t>篇，文献类型非常丰富，包括人工智能领域内各个分支。我不太爱用文献管理工具，只习惯自己一个一个建文件夹，一篇文献一篇文献的命名。读的时候把不同方向的文献联系起来，放到自己的基础知识体系中去。</a:t>
            </a:r>
            <a:endParaRPr kumimoji="1" lang="zh-CN" altLang="en-US" dirty="0"/>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23</a:t>
            </a:fld>
            <a:endParaRPr lang="zh-CN" altLang="en-US"/>
          </a:p>
        </p:txBody>
      </p:sp>
    </p:spTree>
    <p:extLst>
      <p:ext uri="{BB962C8B-B14F-4D97-AF65-F5344CB8AC3E}">
        <p14:creationId xmlns:p14="http://schemas.microsoft.com/office/powerpoint/2010/main" val="54596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在之后，我很自然地发表了许多高水平的研究工作。在知识表示方面，我在国际顶级会议上发表了三篇论文。在学术界，评价一篇论文的质量最重要的指标就是其引用数。我的发表在</a:t>
            </a:r>
            <a:r>
              <a:rPr kumimoji="1" lang="en-US" altLang="zh-CN" dirty="0" smtClean="0"/>
              <a:t>AAAI</a:t>
            </a:r>
            <a:r>
              <a:rPr kumimoji="1" lang="zh-CN" altLang="en-US" dirty="0" smtClean="0"/>
              <a:t>和</a:t>
            </a:r>
            <a:r>
              <a:rPr kumimoji="1" lang="en-US" altLang="zh-CN" dirty="0" smtClean="0"/>
              <a:t>EMNLP</a:t>
            </a:r>
            <a:r>
              <a:rPr kumimoji="1" lang="zh-CN" altLang="en-US" dirty="0" smtClean="0"/>
              <a:t>的两篇工作的引用数已经达到了国际顶尖水平。</a:t>
            </a:r>
            <a:endParaRPr kumimoji="1" lang="en-US" altLang="zh-CN" dirty="0" smtClean="0"/>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24</a:t>
            </a:fld>
            <a:endParaRPr lang="zh-CN" altLang="en-US"/>
          </a:p>
        </p:txBody>
      </p:sp>
    </p:spTree>
    <p:extLst>
      <p:ext uri="{BB962C8B-B14F-4D97-AF65-F5344CB8AC3E}">
        <p14:creationId xmlns:p14="http://schemas.microsoft.com/office/powerpoint/2010/main" val="58636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在这方面，在知识表示方面，我在国际顶级会议上发表了两篇论文，其中第一篇论文引用数也是该论文发表会议的论文中的前列。</a:t>
            </a:r>
            <a:endParaRPr kumimoji="1" lang="en-US" altLang="zh-CN" dirty="0" smtClean="0"/>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25</a:t>
            </a:fld>
            <a:endParaRPr lang="zh-CN" altLang="en-US"/>
          </a:p>
        </p:txBody>
      </p:sp>
    </p:spTree>
    <p:extLst>
      <p:ext uri="{BB962C8B-B14F-4D97-AF65-F5344CB8AC3E}">
        <p14:creationId xmlns:p14="http://schemas.microsoft.com/office/powerpoint/2010/main" val="1689890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到目前我写过的不同的实验代码超过了两万行，这里是我目前</a:t>
            </a:r>
            <a:r>
              <a:rPr kumimoji="1" lang="en-US" altLang="zh-CN" dirty="0" err="1" smtClean="0"/>
              <a:t>Github</a:t>
            </a:r>
            <a:r>
              <a:rPr kumimoji="1" lang="zh-CN" altLang="en-US" dirty="0" smtClean="0"/>
              <a:t>上传的代码，这些代码仅仅是我成功的实验留下的部分，还有无数没有成功的实验代码。写代码做实验的过程也让我感觉努力实验、不断积累是做科研必须的素质。</a:t>
            </a:r>
          </a:p>
          <a:p>
            <a:endParaRPr kumimoji="1" lang="zh-CN" altLang="en-US" dirty="0" smtClean="0"/>
          </a:p>
          <a:p>
            <a:r>
              <a:rPr kumimoji="1" lang="zh-CN" altLang="en-US" dirty="0" smtClean="0"/>
              <a:t>每当有新人进入我们组的时候，可能他做了几个月实验，没有太多进展，来找我问经验的时候，我总是先问他代码写了多少了，文献看了多少了。我自己在实验不顺的时候就会想是自己的实验积累的还不够，必须先把实验量给达到了再想为什么不行。</a:t>
            </a:r>
            <a:endParaRPr kumimoji="1" lang="zh-CN" altLang="en-US" dirty="0"/>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26</a:t>
            </a:fld>
            <a:endParaRPr lang="zh-CN" altLang="en-US"/>
          </a:p>
        </p:txBody>
      </p:sp>
    </p:spTree>
    <p:extLst>
      <p:ext uri="{BB962C8B-B14F-4D97-AF65-F5344CB8AC3E}">
        <p14:creationId xmlns:p14="http://schemas.microsoft.com/office/powerpoint/2010/main" val="3783689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我的科研故事要从大三开始说起。大三时，我联系了刘知远老师，想去他们组锻炼锻炼。进组的第一天，师兄就拿</a:t>
            </a:r>
            <a:r>
              <a:rPr kumimoji="1" lang="en-US" altLang="zh-CN" dirty="0" smtClean="0"/>
              <a:t>u</a:t>
            </a:r>
            <a:r>
              <a:rPr kumimoji="1" lang="zh-CN" altLang="en-US" dirty="0" smtClean="0"/>
              <a:t>盘给我传了几个</a:t>
            </a:r>
            <a:r>
              <a:rPr kumimoji="1" lang="en-US" altLang="zh-CN" dirty="0" smtClean="0"/>
              <a:t>G</a:t>
            </a:r>
            <a:r>
              <a:rPr kumimoji="1" lang="zh-CN" altLang="en-US" dirty="0" smtClean="0"/>
              <a:t>的文献，还推荐了十几本砖头一般厚的书，让我好好看看。作为一个科研小萌新，我直接被那堆数不清、看不懂的英文文献给吓到了，这什么时候才能看完啊？</a:t>
            </a:r>
            <a:endParaRPr kumimoji="1" lang="zh-CN" altLang="en-US" dirty="0"/>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2</a:t>
            </a:fld>
            <a:endParaRPr lang="zh-CN" altLang="en-US"/>
          </a:p>
        </p:txBody>
      </p:sp>
    </p:spTree>
    <p:extLst>
      <p:ext uri="{BB962C8B-B14F-4D97-AF65-F5344CB8AC3E}">
        <p14:creationId xmlns:p14="http://schemas.microsoft.com/office/powerpoint/2010/main" val="2988721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如此，我对自己的能力仍旧是信心满满，作为一个高中信息学竞赛保送的同学，我觉得做研究只需要仔细推理，然后我可以很快通过实验进行验证，结果就出来了。然而事实并不是这样，往往是自己想的很好然后一做实验发现完全不是想的那么回事，这让我一度非常受挫。</a:t>
            </a:r>
            <a:endParaRPr kumimoji="1" lang="zh-CN" altLang="en-US" dirty="0"/>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3</a:t>
            </a:fld>
            <a:endParaRPr lang="zh-CN" altLang="en-US"/>
          </a:p>
        </p:txBody>
      </p:sp>
    </p:spTree>
    <p:extLst>
      <p:ext uri="{BB962C8B-B14F-4D97-AF65-F5344CB8AC3E}">
        <p14:creationId xmlns:p14="http://schemas.microsoft.com/office/powerpoint/2010/main" val="3578566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aseline="0" dirty="0" smtClean="0"/>
              <a:t>在阅读了一个月文献之后，我和刘知远老师讨论商量了我的第一个题目：</a:t>
            </a:r>
            <a:r>
              <a:rPr kumimoji="1" lang="en-US" altLang="zh-CN" baseline="0" dirty="0" smtClean="0"/>
              <a:t>supervised random walk in hyper-graph</a:t>
            </a:r>
            <a:r>
              <a:rPr kumimoji="1" lang="zh-CN" altLang="en-US" baseline="0" dirty="0" smtClean="0"/>
              <a:t>。有了这个确定的题目，接下来就是具体的实验了。在写了两周代码完成了我的初步实验框架后，我坚持每天在不同的数据集、不同的参数下验证我模型的效果，每周一到两次和导师的工作进展交流讨论。经过半年的时间，我的想法通过不断的修缮，终于取得了不错的效果，准备投稿的计算机领域</a:t>
            </a:r>
            <a:r>
              <a:rPr kumimoji="1" lang="en-US" altLang="zh-CN" baseline="0" dirty="0" smtClean="0"/>
              <a:t>A</a:t>
            </a:r>
            <a:r>
              <a:rPr kumimoji="1" lang="zh-CN" altLang="en-US" baseline="0" dirty="0" smtClean="0"/>
              <a:t>类会议</a:t>
            </a:r>
            <a:r>
              <a:rPr kumimoji="1" lang="en-US" altLang="zh-CN" baseline="0" dirty="0" smtClean="0"/>
              <a:t>IJCAI</a:t>
            </a:r>
            <a:r>
              <a:rPr kumimoji="1" lang="zh-CN" altLang="en-US" baseline="0" dirty="0" smtClean="0"/>
              <a:t>上。然而，在论文写作过程中，我和导师突然发现我的实验存在一个严重的漏洞，修正了之后发现实验效果并没有很好。怎么办？只能撤稿了。当时我内心是崩溃的，辛辛苦苦工作半年由于自己前期设计实验不够细心，导致需要全部推倒重来。我开始怀疑自己是不是适合搞科研？</a:t>
            </a:r>
            <a:endParaRPr kumimoji="1" lang="zh-CN" altLang="en-US" dirty="0"/>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4</a:t>
            </a:fld>
            <a:endParaRPr lang="zh-CN" altLang="en-US"/>
          </a:p>
        </p:txBody>
      </p:sp>
    </p:spTree>
    <p:extLst>
      <p:ext uri="{BB962C8B-B14F-4D97-AF65-F5344CB8AC3E}">
        <p14:creationId xmlns:p14="http://schemas.microsoft.com/office/powerpoint/2010/main" val="4030587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科研的过程中我们会面临各式各样的选择。我很佩服那些研究质量和数量并重的同学，但是对我来说，这两者是不可兼得的。这是因为我刚刚读研的时候国内自然语言处理领域的研究面临很多挑战，客观上讲，发表国际会议的难度很大。例如，我们组在我入学前的一年所有老师同学加起来发表了三篇国际会议论文。主观上来说目前学术话语权很大程度上掌握在美国高校手中，中国研究组工作的意义常常备受质疑，这进一步加大了发表难度。在我们组就曾经有很多博士生都会由于论文发表数量不够导致延时毕业。</a:t>
            </a:r>
            <a:endParaRPr kumimoji="1" lang="en-US" altLang="zh-CN" dirty="0" smtClean="0"/>
          </a:p>
          <a:p>
            <a:endParaRPr kumimoji="1" lang="en-US" altLang="zh-CN" dirty="0" smtClean="0"/>
          </a:p>
          <a:p>
            <a:r>
              <a:rPr kumimoji="1" lang="zh-CN" altLang="en-US" dirty="0" smtClean="0"/>
              <a:t>我该如何选择呢</a:t>
            </a:r>
            <a:r>
              <a:rPr kumimoji="1" lang="en-US" altLang="zh-CN" dirty="0" smtClean="0"/>
              <a:t>？</a:t>
            </a:r>
            <a:r>
              <a:rPr kumimoji="1" lang="zh-CN" altLang="en-US" dirty="0" smtClean="0"/>
              <a:t>选择一个热门的比较容易发论文的领域，还是做真正对社会有意义的工作？经过和导师、同学的讨论，我坚定了信念：虽然我明白目标高难度研究工作，可能会面临在长时间一篇发表论文都没有的窘境。但是我依然想要遵循自己的内心，要做高水平的学术研究，做真正对社会有意义的研究。</a:t>
            </a:r>
            <a:endParaRPr kumimoji="1" lang="zh-CN" altLang="en-US" dirty="0"/>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5</a:t>
            </a:fld>
            <a:endParaRPr lang="zh-CN" altLang="en-US"/>
          </a:p>
        </p:txBody>
      </p:sp>
    </p:spTree>
    <p:extLst>
      <p:ext uri="{BB962C8B-B14F-4D97-AF65-F5344CB8AC3E}">
        <p14:creationId xmlns:p14="http://schemas.microsoft.com/office/powerpoint/2010/main" val="691544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7</a:t>
            </a:fld>
            <a:endParaRPr lang="zh-CN" altLang="en-US"/>
          </a:p>
        </p:txBody>
      </p:sp>
    </p:spTree>
    <p:extLst>
      <p:ext uri="{BB962C8B-B14F-4D97-AF65-F5344CB8AC3E}">
        <p14:creationId xmlns:p14="http://schemas.microsoft.com/office/powerpoint/2010/main" val="1479421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自然语言理解研究机器如何对人类的自然语言进行理解，实现人工智能的关键因素。但是，目前自然语言理解技术还处于语义匹配阶段，无法真正做到理解。我们认为要让机器真正理解自然语言需要利用好世界知识和语言知识。</a:t>
            </a:r>
            <a:endParaRPr kumimoji="1" lang="zh-CN" altLang="en-US" dirty="0"/>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9</a:t>
            </a:fld>
            <a:endParaRPr lang="zh-CN" altLang="en-US"/>
          </a:p>
        </p:txBody>
      </p:sp>
    </p:spTree>
    <p:extLst>
      <p:ext uri="{BB962C8B-B14F-4D97-AF65-F5344CB8AC3E}">
        <p14:creationId xmlns:p14="http://schemas.microsoft.com/office/powerpoint/2010/main" val="3418251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所以我的研究方向是基于知识的自然语言理解技术，主要包括三个方面，分别是知识表示，研究对知识库中的实体和关系进行低维表示，用于连接后续基于深度学习的知识应用；知识获取，研究如何对目前远未完善的知识库进行补全；以及知识应用，研究如何将知识应用到问答系统、检索系统等任务中来提升其效果。</a:t>
            </a:r>
            <a:endParaRPr kumimoji="1" lang="zh-CN" altLang="en-US" dirty="0"/>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10</a:t>
            </a:fld>
            <a:endParaRPr lang="zh-CN" altLang="en-US"/>
          </a:p>
        </p:txBody>
      </p:sp>
    </p:spTree>
    <p:extLst>
      <p:ext uri="{BB962C8B-B14F-4D97-AF65-F5344CB8AC3E}">
        <p14:creationId xmlns:p14="http://schemas.microsoft.com/office/powerpoint/2010/main" val="330421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直博之后就是毕设，这个时候我的实验量开始增加。一开始一切都非常顺利，感觉科研也不过如此。但是放了个寒假回来，我的主实验尝试了十几中不同的方法都没有效果，这让我十分苦恼。而与此同时，我身边拿到</a:t>
            </a:r>
            <a:r>
              <a:rPr kumimoji="1" lang="en-US" altLang="zh-CN" dirty="0" smtClean="0"/>
              <a:t>MIT</a:t>
            </a:r>
            <a:r>
              <a:rPr kumimoji="1" lang="zh-CN" altLang="en-US" dirty="0" smtClean="0"/>
              <a:t>、</a:t>
            </a:r>
            <a:r>
              <a:rPr kumimoji="1" lang="en-US" altLang="zh-CN" dirty="0" smtClean="0"/>
              <a:t>Berkeley</a:t>
            </a:r>
            <a:r>
              <a:rPr kumimoji="1" lang="zh-CN" altLang="en-US" dirty="0" smtClean="0"/>
              <a:t>、</a:t>
            </a:r>
            <a:r>
              <a:rPr kumimoji="1" lang="en-US" altLang="zh-CN" dirty="0" smtClean="0"/>
              <a:t>Stanford</a:t>
            </a:r>
            <a:r>
              <a:rPr kumimoji="1" lang="zh-CN" altLang="en-US" dirty="0" smtClean="0"/>
              <a:t>的好朋友们不仅毕设一路顺风，还能经常跟美帝的大牛们互动讨论科研。这让我非常羡慕，如果我当时也选出国，会不会情况就完全不一样了呢，心情也轻松，实验也顺利。而在这条已选择的路上，我明明已经足够努力做实验了。</a:t>
            </a:r>
            <a:endParaRPr kumimoji="1" lang="zh-CN" altLang="en-US" dirty="0"/>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11</a:t>
            </a:fld>
            <a:endParaRPr lang="zh-CN" altLang="en-US"/>
          </a:p>
        </p:txBody>
      </p:sp>
    </p:spTree>
    <p:extLst>
      <p:ext uri="{BB962C8B-B14F-4D97-AF65-F5344CB8AC3E}">
        <p14:creationId xmlns:p14="http://schemas.microsoft.com/office/powerpoint/2010/main" val="2260589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0" y="1052736"/>
            <a:ext cx="9144000" cy="1470025"/>
          </a:xfrm>
        </p:spPr>
        <p:txBody>
          <a:bodyPr/>
          <a:lstStyle>
            <a:lvl1pPr>
              <a:defRPr b="0" i="0">
                <a:latin typeface="DengXian" charset="-122"/>
                <a:ea typeface="DengXian" charset="-122"/>
                <a:cs typeface="DengXian"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2708920"/>
            <a:ext cx="6400800" cy="2929880"/>
          </a:xfrm>
        </p:spPr>
        <p:txBody>
          <a:bodyPr/>
          <a:lstStyle>
            <a:lvl1pPr marL="0" indent="0" algn="ctr">
              <a:buNone/>
              <a:defRPr b="0" i="0">
                <a:solidFill>
                  <a:schemeClr val="tx1"/>
                </a:solidFill>
                <a:latin typeface="DengXian" charset="-122"/>
                <a:ea typeface="DengXian" charset="-122"/>
                <a:cs typeface="DengXian"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lvl1pPr>
              <a:defRPr>
                <a:latin typeface="DengXian" charset="-122"/>
                <a:ea typeface="DengXian" charset="-122"/>
                <a:cs typeface="DengXian" charset="-122"/>
              </a:defRPr>
            </a:lvl1pPr>
          </a:lstStyle>
          <a:p>
            <a:fld id="{398103B0-E9C6-8143-A1C5-34046F4AE145}" type="datetime1">
              <a:rPr lang="zh-CN" altLang="en-US" smtClean="0">
                <a:solidFill>
                  <a:prstClr val="black">
                    <a:tint val="75000"/>
                  </a:prstClr>
                </a:solidFill>
              </a:rPr>
              <a:t>18/8/28</a:t>
            </a:fld>
            <a:endParaRPr lang="zh-CN" altLang="en-US" dirty="0">
              <a:solidFill>
                <a:prstClr val="black">
                  <a:tint val="75000"/>
                </a:prstClr>
              </a:solidFill>
            </a:endParaRPr>
          </a:p>
        </p:txBody>
      </p:sp>
      <p:sp>
        <p:nvSpPr>
          <p:cNvPr id="5" name="页脚占位符 4"/>
          <p:cNvSpPr>
            <a:spLocks noGrp="1"/>
          </p:cNvSpPr>
          <p:nvPr>
            <p:ph type="ftr" sz="quarter" idx="11"/>
          </p:nvPr>
        </p:nvSpPr>
        <p:spPr/>
        <p:txBody>
          <a:bodyPr/>
          <a:lstStyle>
            <a:lvl1pPr>
              <a:defRPr>
                <a:latin typeface="DengXian" charset="-122"/>
                <a:ea typeface="DengXian" charset="-122"/>
                <a:cs typeface="DengXian" charset="-122"/>
              </a:defRPr>
            </a:lvl1p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atin typeface="DengXian" charset="-122"/>
                <a:ea typeface="DengXian" charset="-122"/>
                <a:cs typeface="DengXian" charset="-122"/>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58095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84AA0F0-AEAA-F544-AACA-09C1C7801F89}" type="datetime1">
              <a:rPr lang="zh-CN" altLang="en-US" smtClean="0">
                <a:solidFill>
                  <a:prstClr val="black">
                    <a:tint val="75000"/>
                  </a:prstClr>
                </a:solidFill>
              </a:rPr>
              <a:t>18/8/28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3576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F3C6B9E-31EF-5A4F-A02D-8BACE70EF2B1}" type="datetime1">
              <a:rPr lang="zh-CN" altLang="en-US" smtClean="0">
                <a:solidFill>
                  <a:prstClr val="black">
                    <a:tint val="75000"/>
                  </a:prstClr>
                </a:solidFill>
              </a:rPr>
              <a:t>18/8/28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53831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DengXian" charset="-122"/>
                <a:ea typeface="DengXian" charset="-122"/>
                <a:cs typeface="DengXian"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a:latin typeface="DengXian" charset="-122"/>
                <a:ea typeface="DengXian" charset="-122"/>
                <a:cs typeface="DengXian" charset="-122"/>
              </a:defRPr>
            </a:lvl1pPr>
            <a:lvl2pPr>
              <a:defRPr>
                <a:latin typeface="DengXian" charset="-122"/>
                <a:ea typeface="DengXian" charset="-122"/>
                <a:cs typeface="DengXian" charset="-122"/>
              </a:defRPr>
            </a:lvl2pPr>
            <a:lvl3pPr>
              <a:defRPr>
                <a:latin typeface="DengXian" charset="-122"/>
                <a:ea typeface="DengXian" charset="-122"/>
                <a:cs typeface="DengXian" charset="-122"/>
              </a:defRPr>
            </a:lvl3pPr>
            <a:lvl4pPr>
              <a:defRPr>
                <a:latin typeface="DengXian" charset="-122"/>
                <a:ea typeface="DengXian" charset="-122"/>
                <a:cs typeface="DengXian" charset="-122"/>
              </a:defRPr>
            </a:lvl4pPr>
            <a:lvl5pPr>
              <a:defRPr>
                <a:latin typeface="DengXian" charset="-122"/>
                <a:ea typeface="DengXian" charset="-122"/>
                <a:cs typeface="DengXian"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lvl1pPr>
              <a:defRPr>
                <a:latin typeface="DengXian" charset="-122"/>
                <a:ea typeface="DengXian" charset="-122"/>
                <a:cs typeface="DengXian" charset="-122"/>
              </a:defRPr>
            </a:lvl1pPr>
          </a:lstStyle>
          <a:p>
            <a:fld id="{825DAAF6-CF41-FD43-B0FA-EF5BBBC1F4F6}" type="datetime1">
              <a:rPr lang="zh-CN" altLang="en-US" smtClean="0">
                <a:solidFill>
                  <a:prstClr val="black">
                    <a:tint val="75000"/>
                  </a:prstClr>
                </a:solidFill>
              </a:rPr>
              <a:t>18/8/28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atin typeface="DengXian" charset="-122"/>
                <a:ea typeface="DengXian" charset="-122"/>
                <a:cs typeface="DengXian" charset="-122"/>
              </a:defRPr>
            </a:lvl1p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atin typeface="DengXian" charset="-122"/>
                <a:ea typeface="DengXian" charset="-122"/>
                <a:cs typeface="DengXian" charset="-122"/>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96753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0" i="0" cap="all">
                <a:latin typeface="DengXian" charset="-122"/>
                <a:ea typeface="DengXian" charset="-122"/>
                <a:cs typeface="DengXian" charset="-122"/>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DengXian" charset="-122"/>
                <a:ea typeface="DengXian" charset="-122"/>
                <a:cs typeface="DengXian"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atin typeface="DengXian" charset="-122"/>
                <a:ea typeface="DengXian" charset="-122"/>
                <a:cs typeface="DengXian" charset="-122"/>
              </a:defRPr>
            </a:lvl1pPr>
          </a:lstStyle>
          <a:p>
            <a:fld id="{65618C86-EB95-3048-88D2-CE18F8F0B7F6}" type="datetime1">
              <a:rPr lang="zh-CN" altLang="en-US" smtClean="0">
                <a:solidFill>
                  <a:prstClr val="black">
                    <a:tint val="75000"/>
                  </a:prstClr>
                </a:solidFill>
              </a:rPr>
              <a:t>18/8/28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atin typeface="DengXian" charset="-122"/>
                <a:ea typeface="DengXian" charset="-122"/>
                <a:cs typeface="DengXian" charset="-122"/>
              </a:defRPr>
            </a:lvl1p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atin typeface="DengXian" charset="-122"/>
                <a:ea typeface="DengXian" charset="-122"/>
                <a:cs typeface="DengXian" charset="-122"/>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43442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9C3900D-A9F7-954A-9A5C-350C4317B01A}" type="datetime1">
              <a:rPr lang="zh-CN" altLang="en-US" smtClean="0">
                <a:solidFill>
                  <a:prstClr val="black">
                    <a:tint val="75000"/>
                  </a:prstClr>
                </a:solidFill>
              </a:rPr>
              <a:t>18/8/28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13146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07292B6-E263-E146-BA8B-4B26A0C06AC0}" type="datetime1">
              <a:rPr lang="zh-CN" altLang="en-US" smtClean="0">
                <a:solidFill>
                  <a:prstClr val="black">
                    <a:tint val="75000"/>
                  </a:prstClr>
                </a:solidFill>
              </a:rPr>
              <a:t>18/8/28</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91509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DengXian" charset="-122"/>
                <a:ea typeface="DengXian" charset="-122"/>
                <a:cs typeface="DengXian" charset="-122"/>
              </a:defRPr>
            </a:lvl1p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lvl1pPr>
              <a:defRPr>
                <a:latin typeface="DengXian" charset="-122"/>
                <a:ea typeface="DengXian" charset="-122"/>
                <a:cs typeface="DengXian" charset="-122"/>
              </a:defRPr>
            </a:lvl1pPr>
          </a:lstStyle>
          <a:p>
            <a:fld id="{180CABA7-580F-3240-A383-F998A5A2A74A}" type="datetime1">
              <a:rPr lang="zh-CN" altLang="en-US" smtClean="0">
                <a:solidFill>
                  <a:prstClr val="black">
                    <a:tint val="75000"/>
                  </a:prstClr>
                </a:solidFill>
              </a:rPr>
              <a:t>18/8/28</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lvl1pPr>
              <a:defRPr>
                <a:latin typeface="DengXian" charset="-122"/>
                <a:ea typeface="DengXian" charset="-122"/>
                <a:cs typeface="DengXian" charset="-122"/>
              </a:defRPr>
            </a:lvl1p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lvl1pPr>
              <a:defRPr>
                <a:latin typeface="DengXian" charset="-122"/>
                <a:ea typeface="DengXian" charset="-122"/>
                <a:cs typeface="DengXian" charset="-122"/>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3487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D69C8A6-F499-FB44-985A-DBE7C4644DBF}" type="datetime1">
              <a:rPr lang="zh-CN" altLang="en-US" smtClean="0">
                <a:solidFill>
                  <a:prstClr val="black">
                    <a:tint val="75000"/>
                  </a:prstClr>
                </a:solidFill>
              </a:rPr>
              <a:t>18/8/28</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07378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E8D8846-196D-7B43-AEC3-B99271A1ECF8}" type="datetime1">
              <a:rPr lang="zh-CN" altLang="en-US" smtClean="0">
                <a:solidFill>
                  <a:prstClr val="black">
                    <a:tint val="75000"/>
                  </a:prstClr>
                </a:solidFill>
              </a:rPr>
              <a:t>18/8/28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86449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208DEF2-4945-F441-9A42-F962C392769C}" type="datetime1">
              <a:rPr lang="zh-CN" altLang="en-US" smtClean="0">
                <a:solidFill>
                  <a:prstClr val="black">
                    <a:tint val="75000"/>
                  </a:prstClr>
                </a:solidFill>
              </a:rPr>
              <a:t>18/8/28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283488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0" y="0"/>
            <a:ext cx="9144000" cy="836712"/>
          </a:xfrm>
          <a:prstGeom prst="rect">
            <a:avLst/>
          </a:prstGeom>
          <a:solidFill>
            <a:schemeClr val="accent4">
              <a:lumMod val="60000"/>
              <a:lumOff val="40000"/>
            </a:schemeClr>
          </a:solidFill>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107504" y="980728"/>
            <a:ext cx="8928992" cy="547260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107504" y="6520259"/>
            <a:ext cx="2133600" cy="365125"/>
          </a:xfrm>
          <a:prstGeom prst="rect">
            <a:avLst/>
          </a:prstGeom>
        </p:spPr>
        <p:txBody>
          <a:bodyPr vert="horz" lIns="91440" tIns="45720" rIns="91440" bIns="45720" rtlCol="0" anchor="ctr"/>
          <a:lstStyle>
            <a:lvl1pPr algn="l">
              <a:defRPr sz="1200">
                <a:solidFill>
                  <a:schemeClr val="tx1">
                    <a:tint val="75000"/>
                  </a:schemeClr>
                </a:solidFill>
                <a:latin typeface="DengXian" charset="-122"/>
                <a:ea typeface="DengXian" charset="-122"/>
                <a:cs typeface="DengXian" charset="-122"/>
              </a:defRPr>
            </a:lvl1pPr>
          </a:lstStyle>
          <a:p>
            <a:fld id="{177E679D-7562-414C-BFFD-526BC7E9D5D8}" type="datetime1">
              <a:rPr lang="zh-CN" altLang="en-US" smtClean="0">
                <a:solidFill>
                  <a:prstClr val="black">
                    <a:tint val="75000"/>
                  </a:prstClr>
                </a:solidFill>
              </a:rPr>
              <a:t>18/8/28</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520259"/>
            <a:ext cx="2895600" cy="365125"/>
          </a:xfrm>
          <a:prstGeom prst="rect">
            <a:avLst/>
          </a:prstGeom>
        </p:spPr>
        <p:txBody>
          <a:bodyPr vert="horz" lIns="91440" tIns="45720" rIns="91440" bIns="45720" rtlCol="0" anchor="ctr"/>
          <a:lstStyle>
            <a:lvl1pPr algn="ctr">
              <a:defRPr sz="1200">
                <a:solidFill>
                  <a:schemeClr val="tx1">
                    <a:tint val="75000"/>
                  </a:schemeClr>
                </a:solidFill>
                <a:latin typeface="DengXian" charset="-122"/>
                <a:ea typeface="DengXian" charset="-122"/>
                <a:cs typeface="DengXian" charset="-122"/>
              </a:defRPr>
            </a:lvl1pPr>
          </a:lstStyle>
          <a:p>
            <a:endParaRPr lang="zh-CN" altLang="en-US" dirty="0">
              <a:solidFill>
                <a:prstClr val="black">
                  <a:tint val="75000"/>
                </a:prstClr>
              </a:solidFill>
            </a:endParaRPr>
          </a:p>
        </p:txBody>
      </p:sp>
      <p:sp>
        <p:nvSpPr>
          <p:cNvPr id="6" name="灯片编号占位符 5"/>
          <p:cNvSpPr>
            <a:spLocks noGrp="1"/>
          </p:cNvSpPr>
          <p:nvPr>
            <p:ph type="sldNum" sz="quarter" idx="4"/>
          </p:nvPr>
        </p:nvSpPr>
        <p:spPr>
          <a:xfrm>
            <a:off x="6902896" y="6520259"/>
            <a:ext cx="2133600" cy="365125"/>
          </a:xfrm>
          <a:prstGeom prst="rect">
            <a:avLst/>
          </a:prstGeom>
        </p:spPr>
        <p:txBody>
          <a:bodyPr vert="horz" lIns="91440" tIns="45720" rIns="91440" bIns="45720" rtlCol="0" anchor="ctr"/>
          <a:lstStyle>
            <a:lvl1pPr algn="r">
              <a:defRPr sz="1200">
                <a:solidFill>
                  <a:schemeClr val="tx1">
                    <a:tint val="75000"/>
                  </a:schemeClr>
                </a:solidFill>
                <a:latin typeface="DengXian" charset="-122"/>
                <a:ea typeface="DengXian" charset="-122"/>
                <a:cs typeface="DengXian" charset="-122"/>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821628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b="0" i="0" kern="1200">
          <a:solidFill>
            <a:schemeClr val="tx1"/>
          </a:solidFill>
          <a:latin typeface="华文黑体"/>
          <a:ea typeface="华文黑体"/>
          <a:cs typeface="DengXian" charset="-122"/>
        </a:defRPr>
      </a:lvl1pPr>
    </p:titleStyle>
    <p:bodyStyle>
      <a:lvl1pPr marL="342900" indent="-342900" algn="l" defTabSz="914400" rtl="0" eaLnBrk="1" latinLnBrk="0" hangingPunct="1">
        <a:spcBef>
          <a:spcPct val="20000"/>
        </a:spcBef>
        <a:buFont typeface="Arial" pitchFamily="34" charset="0"/>
        <a:buChar char="•"/>
        <a:defRPr sz="3200" b="0" i="0" kern="1200">
          <a:solidFill>
            <a:schemeClr val="tx1"/>
          </a:solidFill>
          <a:latin typeface="微软雅黑"/>
          <a:ea typeface="微软雅黑"/>
          <a:cs typeface="DengXian" charset="-122"/>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微软雅黑"/>
          <a:ea typeface="微软雅黑"/>
          <a:cs typeface="DengXian" charset="-122"/>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微软雅黑"/>
          <a:ea typeface="微软雅黑"/>
          <a:cs typeface="DengXian" charset="-122"/>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微软雅黑"/>
          <a:ea typeface="微软雅黑"/>
          <a:cs typeface="DengXian" charset="-122"/>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微软雅黑"/>
          <a:ea typeface="微软雅黑"/>
          <a:cs typeface="DengXian"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nlp.csai.tsinghua.edu.cn/~ly/talks/cwmt14_tut.pdf" TargetMode="Externa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1" Type="http://schemas.microsoft.com/office/2007/relationships/diagramDrawing" Target="../diagrams/drawing2.xml"/><Relationship Id="rId12" Type="http://schemas.openxmlformats.org/officeDocument/2006/relationships/diagramData" Target="../diagrams/data3.xml"/><Relationship Id="rId13" Type="http://schemas.openxmlformats.org/officeDocument/2006/relationships/diagramLayout" Target="../diagrams/layout3.xml"/><Relationship Id="rId14" Type="http://schemas.openxmlformats.org/officeDocument/2006/relationships/diagramQuickStyle" Target="../diagrams/quickStyle3.xml"/><Relationship Id="rId15" Type="http://schemas.openxmlformats.org/officeDocument/2006/relationships/diagramColors" Target="../diagrams/colors3.xml"/><Relationship Id="rId1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diagramData" Target="../diagrams/data2.xml"/><Relationship Id="rId8" Type="http://schemas.openxmlformats.org/officeDocument/2006/relationships/diagramLayout" Target="../diagrams/layout2.xml"/><Relationship Id="rId9" Type="http://schemas.openxmlformats.org/officeDocument/2006/relationships/diagramQuickStyle" Target="../diagrams/quickStyle2.xml"/><Relationship Id="rId10" Type="http://schemas.openxmlformats.org/officeDocument/2006/relationships/diagramColors" Target="../diagrams/colors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626253006"/>
              </p:ext>
            </p:extLst>
          </p:nvPr>
        </p:nvGraphicFramePr>
        <p:xfrm>
          <a:off x="2175482" y="3356992"/>
          <a:ext cx="5400600" cy="914400"/>
        </p:xfrm>
        <a:graphic>
          <a:graphicData uri="http://schemas.openxmlformats.org/drawingml/2006/table">
            <a:tbl>
              <a:tblPr firstRow="1" bandRow="1">
                <a:tableStyleId>{2D5ABB26-0587-4C30-8999-92F81FD0307C}</a:tableStyleId>
              </a:tblPr>
              <a:tblGrid>
                <a:gridCol w="2232248"/>
                <a:gridCol w="3168352"/>
              </a:tblGrid>
              <a:tr h="370840">
                <a:tc>
                  <a:txBody>
                    <a:bodyPr/>
                    <a:lstStyle/>
                    <a:p>
                      <a:pPr algn="r"/>
                      <a:r>
                        <a:rPr lang="zh-CN" altLang="en-US" sz="2400" b="0" i="0" kern="1200" spc="-150" dirty="0" smtClean="0">
                          <a:solidFill>
                            <a:schemeClr val="tx1"/>
                          </a:solidFill>
                          <a:latin typeface="Georgia"/>
                          <a:ea typeface="DengXian" charset="-122"/>
                          <a:cs typeface="Georgia"/>
                        </a:rPr>
                        <a:t>姓          名：</a:t>
                      </a:r>
                      <a:endParaRPr lang="zh-CN" altLang="en-US" sz="2400" b="0" i="0" kern="1200" spc="-150" dirty="0">
                        <a:solidFill>
                          <a:schemeClr val="tx1"/>
                        </a:solidFill>
                        <a:latin typeface="Georgia"/>
                        <a:ea typeface="DengXian" charset="-122"/>
                        <a:cs typeface="Georgia"/>
                      </a:endParaRPr>
                    </a:p>
                  </a:txBody>
                  <a:tcPr/>
                </a:tc>
                <a:tc>
                  <a:txBody>
                    <a:bodyPr/>
                    <a:lstStyle/>
                    <a:p>
                      <a:r>
                        <a:rPr lang="zh-CN" altLang="en-US" sz="2400" b="0" i="0" kern="1200" spc="-150" dirty="0" smtClean="0">
                          <a:solidFill>
                            <a:schemeClr val="tx1"/>
                          </a:solidFill>
                          <a:latin typeface="Georgia"/>
                          <a:ea typeface="DengXian" charset="-122"/>
                          <a:cs typeface="Georgia"/>
                        </a:rPr>
                        <a:t>   林衍凯</a:t>
                      </a:r>
                      <a:endParaRPr lang="zh-CN" altLang="en-US" sz="2400" b="0" i="0" kern="1200" spc="-150" dirty="0">
                        <a:solidFill>
                          <a:schemeClr val="tx1"/>
                        </a:solidFill>
                        <a:latin typeface="Georgia"/>
                        <a:ea typeface="DengXian" charset="-122"/>
                        <a:cs typeface="Georgia"/>
                      </a:endParaRPr>
                    </a:p>
                  </a:txBody>
                  <a:tcPr/>
                </a:tc>
              </a:tr>
              <a:tr h="370840">
                <a:tc>
                  <a:txBody>
                    <a:bodyPr/>
                    <a:lstStyle/>
                    <a:p>
                      <a:pPr algn="r"/>
                      <a:r>
                        <a:rPr lang="zh-CN" altLang="en-US" sz="2400" b="0" i="0" kern="1200" spc="-150" dirty="0" smtClean="0">
                          <a:solidFill>
                            <a:schemeClr val="tx1"/>
                          </a:solidFill>
                          <a:latin typeface="Georgia"/>
                          <a:ea typeface="DengXian" charset="-122"/>
                          <a:cs typeface="Georgia"/>
                        </a:rPr>
                        <a:t>导          师：</a:t>
                      </a:r>
                      <a:endParaRPr lang="zh-CN" altLang="en-US" sz="2400" b="0" i="0" kern="1200" spc="-150" dirty="0">
                        <a:solidFill>
                          <a:schemeClr val="tx1"/>
                        </a:solidFill>
                        <a:latin typeface="Georgia"/>
                        <a:ea typeface="DengXian" charset="-122"/>
                        <a:cs typeface="Georgia"/>
                      </a:endParaRPr>
                    </a:p>
                  </a:txBody>
                  <a:tcPr/>
                </a:tc>
                <a:tc>
                  <a:txBody>
                    <a:bodyPr/>
                    <a:lstStyle/>
                    <a:p>
                      <a:r>
                        <a:rPr lang="zh-CN" altLang="en-US" sz="2400" b="0" i="0" kern="1200" spc="-150" dirty="0" smtClean="0">
                          <a:solidFill>
                            <a:schemeClr val="tx1"/>
                          </a:solidFill>
                          <a:latin typeface="Georgia"/>
                          <a:ea typeface="DengXian" charset="-122"/>
                          <a:cs typeface="Georgia"/>
                        </a:rPr>
                        <a:t>   孙茂松 </a:t>
                      </a:r>
                      <a:r>
                        <a:rPr lang="en-US" altLang="zh-CN" sz="2400" b="0" i="0" kern="1200" spc="-150" dirty="0" smtClean="0">
                          <a:solidFill>
                            <a:schemeClr val="tx1"/>
                          </a:solidFill>
                          <a:latin typeface="Georgia"/>
                          <a:ea typeface="DengXian" charset="-122"/>
                          <a:cs typeface="Georgia"/>
                        </a:rPr>
                        <a:t>   </a:t>
                      </a:r>
                      <a:r>
                        <a:rPr lang="zh-CN" altLang="en-US" sz="2400" b="0" i="0" kern="1200" spc="-150" dirty="0" smtClean="0">
                          <a:solidFill>
                            <a:schemeClr val="tx1"/>
                          </a:solidFill>
                          <a:latin typeface="Georgia"/>
                          <a:ea typeface="DengXian" charset="-122"/>
                          <a:cs typeface="Georgia"/>
                        </a:rPr>
                        <a:t>刘知远</a:t>
                      </a:r>
                      <a:endParaRPr lang="zh-CN" altLang="en-US" sz="2400" b="0" i="0" kern="1200" spc="-150" dirty="0">
                        <a:solidFill>
                          <a:schemeClr val="tx1"/>
                        </a:solidFill>
                        <a:latin typeface="Georgia"/>
                        <a:ea typeface="DengXian" charset="-122"/>
                        <a:cs typeface="Georgia"/>
                      </a:endParaRPr>
                    </a:p>
                  </a:txBody>
                  <a:tcPr/>
                </a:tc>
              </a:tr>
            </a:tbl>
          </a:graphicData>
        </a:graphic>
      </p:graphicFrame>
      <p:sp>
        <p:nvSpPr>
          <p:cNvPr id="8" name="标题 1"/>
          <p:cNvSpPr txBox="1">
            <a:spLocks/>
          </p:cNvSpPr>
          <p:nvPr/>
        </p:nvSpPr>
        <p:spPr>
          <a:xfrm>
            <a:off x="0" y="1120564"/>
            <a:ext cx="9144000" cy="937742"/>
          </a:xfrm>
          <a:prstGeom prst="rect">
            <a:avLst/>
          </a:prstGeom>
          <a:solidFill>
            <a:schemeClr val="accent4">
              <a:lumMod val="60000"/>
              <a:lumOff val="40000"/>
              <a:alpha val="55000"/>
            </a:schemeClr>
          </a:solidFill>
        </p:spPr>
        <p:txBody>
          <a:bodyPr vert="horz" lIns="91440" tIns="45720" rIns="91440" bIns="45720" rtlCol="0" anchor="ctr" anchorCtr="1">
            <a:normAutofit/>
          </a:bodyPr>
          <a:lstStyle>
            <a:lvl1pPr algn="ctr" defTabSz="914400" rtl="0" eaLnBrk="1" latinLnBrk="0" hangingPunct="1">
              <a:spcBef>
                <a:spcPct val="0"/>
              </a:spcBef>
              <a:buNone/>
              <a:defRPr sz="4400" b="0" i="0" kern="1200">
                <a:solidFill>
                  <a:schemeClr val="tx1"/>
                </a:solidFill>
                <a:latin typeface="DengXian" charset="-122"/>
                <a:ea typeface="DengXian" charset="-122"/>
                <a:cs typeface="DengXian" charset="-122"/>
              </a:defRPr>
            </a:lvl1pPr>
          </a:lstStyle>
          <a:p>
            <a:r>
              <a:rPr lang="zh-CN" altLang="en-US" dirty="0" smtClean="0">
                <a:latin typeface="黑体" panose="02010609060101010101" pitchFamily="49" charset="-122"/>
                <a:ea typeface="黑体" panose="02010609060101010101" pitchFamily="49" charset="-122"/>
              </a:rPr>
              <a:t>我的科研故事</a:t>
            </a:r>
            <a:endParaRPr lang="zh-CN" altLang="en-US" dirty="0">
              <a:latin typeface="黑体" panose="02010609060101010101" pitchFamily="49" charset="-122"/>
              <a:ea typeface="黑体" panose="02010609060101010101" pitchFamily="49" charset="-122"/>
            </a:endParaRP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a:t>
            </a:fld>
            <a:endParaRPr lang="zh-CN" altLang="en-US">
              <a:solidFill>
                <a:prstClr val="black">
                  <a:tint val="75000"/>
                </a:prstClr>
              </a:solidFill>
            </a:endParaRPr>
          </a:p>
        </p:txBody>
      </p:sp>
      <p:pic>
        <p:nvPicPr>
          <p:cNvPr id="6" name="图片 5" descr="实验室徽标.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15457" y="4437112"/>
            <a:ext cx="1692847" cy="1692847"/>
          </a:xfrm>
          <a:prstGeom prst="rect">
            <a:avLst/>
          </a:prstGeom>
        </p:spPr>
      </p:pic>
      <p:pic>
        <p:nvPicPr>
          <p:cNvPr id="7" name="图片 6"/>
          <p:cNvPicPr>
            <a:picLocks noChangeAspect="1"/>
          </p:cNvPicPr>
          <p:nvPr/>
        </p:nvPicPr>
        <p:blipFill>
          <a:blip r:embed="rId4"/>
          <a:stretch>
            <a:fillRect/>
          </a:stretch>
        </p:blipFill>
        <p:spPr>
          <a:xfrm>
            <a:off x="1799034" y="4437112"/>
            <a:ext cx="1692846" cy="1692846"/>
          </a:xfrm>
          <a:prstGeom prst="rect">
            <a:avLst/>
          </a:prstGeom>
        </p:spPr>
      </p:pic>
      <p:sp>
        <p:nvSpPr>
          <p:cNvPr id="9" name="文本占位符 2"/>
          <p:cNvSpPr txBox="1">
            <a:spLocks/>
          </p:cNvSpPr>
          <p:nvPr/>
        </p:nvSpPr>
        <p:spPr>
          <a:xfrm>
            <a:off x="0" y="2204864"/>
            <a:ext cx="8748464" cy="92500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b="0" i="0" kern="1200">
                <a:solidFill>
                  <a:schemeClr val="tx1"/>
                </a:solidFill>
                <a:latin typeface="DengXian" charset="-122"/>
                <a:ea typeface="DengXian" charset="-122"/>
                <a:cs typeface="DengXian" charset="-122"/>
              </a:defRPr>
            </a:lvl1pPr>
            <a:lvl2pPr marL="457200" indent="0" algn="ctr" defTabSz="914400" rtl="0" eaLnBrk="1" latinLnBrk="0" hangingPunct="1">
              <a:spcBef>
                <a:spcPct val="20000"/>
              </a:spcBef>
              <a:buFont typeface="Arial" pitchFamily="34" charset="0"/>
              <a:buNone/>
              <a:defRPr sz="2800" b="0" i="0" kern="1200">
                <a:solidFill>
                  <a:schemeClr val="tx1">
                    <a:tint val="75000"/>
                  </a:schemeClr>
                </a:solidFill>
                <a:latin typeface="微软雅黑"/>
                <a:ea typeface="微软雅黑"/>
                <a:cs typeface="DengXian" charset="-122"/>
              </a:defRPr>
            </a:lvl2pPr>
            <a:lvl3pPr marL="914400" indent="0" algn="ctr" defTabSz="914400" rtl="0" eaLnBrk="1" latinLnBrk="0" hangingPunct="1">
              <a:spcBef>
                <a:spcPct val="20000"/>
              </a:spcBef>
              <a:buFont typeface="Arial" pitchFamily="34" charset="0"/>
              <a:buNone/>
              <a:defRPr sz="2400" b="0" i="0" kern="1200">
                <a:solidFill>
                  <a:schemeClr val="tx1">
                    <a:tint val="75000"/>
                  </a:schemeClr>
                </a:solidFill>
                <a:latin typeface="微软雅黑"/>
                <a:ea typeface="微软雅黑"/>
                <a:cs typeface="DengXian" charset="-122"/>
              </a:defRPr>
            </a:lvl3pPr>
            <a:lvl4pPr marL="1371600" indent="0" algn="ctr" defTabSz="914400" rtl="0" eaLnBrk="1" latinLnBrk="0" hangingPunct="1">
              <a:spcBef>
                <a:spcPct val="20000"/>
              </a:spcBef>
              <a:buFont typeface="Arial" pitchFamily="34" charset="0"/>
              <a:buNone/>
              <a:defRPr sz="2000" b="0" i="0" kern="1200">
                <a:solidFill>
                  <a:schemeClr val="tx1">
                    <a:tint val="75000"/>
                  </a:schemeClr>
                </a:solidFill>
                <a:latin typeface="微软雅黑"/>
                <a:ea typeface="微软雅黑"/>
                <a:cs typeface="DengXian" charset="-122"/>
              </a:defRPr>
            </a:lvl4pPr>
            <a:lvl5pPr marL="1828800" indent="0" algn="ctr" defTabSz="914400" rtl="0" eaLnBrk="1" latinLnBrk="0" hangingPunct="1">
              <a:spcBef>
                <a:spcPct val="20000"/>
              </a:spcBef>
              <a:buFont typeface="Arial" pitchFamily="34" charset="0"/>
              <a:buNone/>
              <a:defRPr sz="2000" b="0" i="0" kern="1200">
                <a:solidFill>
                  <a:schemeClr val="tx1">
                    <a:tint val="75000"/>
                  </a:schemeClr>
                </a:solidFill>
                <a:latin typeface="微软雅黑"/>
                <a:ea typeface="微软雅黑"/>
                <a:cs typeface="DengXian" charset="-122"/>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altLang="zh-CN" sz="2800" dirty="0" smtClean="0"/>
              <a:t>———</a:t>
            </a:r>
            <a:r>
              <a:rPr lang="zh-CN" altLang="en-US" sz="2800" dirty="0" smtClean="0"/>
              <a:t>博士的成长之路：迷茫与坚持      </a:t>
            </a:r>
            <a:endParaRPr kumimoji="1" lang="zh-CN" altLang="en-US" sz="2800" dirty="0"/>
          </a:p>
        </p:txBody>
      </p:sp>
    </p:spTree>
    <p:extLst>
      <p:ext uri="{BB962C8B-B14F-4D97-AF65-F5344CB8AC3E}">
        <p14:creationId xmlns:p14="http://schemas.microsoft.com/office/powerpoint/2010/main" val="431187009"/>
      </p:ext>
    </p:extLst>
  </p:cSld>
  <p:clrMapOvr>
    <a:masterClrMapping/>
  </p:clrMapOvr>
  <mc:AlternateContent xmlns:mc="http://schemas.openxmlformats.org/markup-compatibility/2006" xmlns:p14="http://schemas.microsoft.com/office/powerpoint/2010/main">
    <mc:Choice Requires="p14">
      <p:transition spd="slow" p14:dur="2000" advTm="5873"/>
    </mc:Choice>
    <mc:Fallback xmlns="">
      <p:transition spd="slow" advTm="587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研究方向</a:t>
            </a:r>
            <a:endParaRPr kumimoji="1" lang="zh-CN" altLang="en-US" dirty="0"/>
          </a:p>
        </p:txBody>
      </p:sp>
      <p:sp>
        <p:nvSpPr>
          <p:cNvPr id="7" name="矩形 6"/>
          <p:cNvSpPr/>
          <p:nvPr/>
        </p:nvSpPr>
        <p:spPr>
          <a:xfrm>
            <a:off x="589651" y="1187615"/>
            <a:ext cx="550716" cy="547189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DengXian" charset="-122"/>
                <a:ea typeface="DengXian" charset="-122"/>
                <a:cs typeface="DengXian" charset="-122"/>
              </a:rPr>
              <a:t>基于知识的自然语言理解</a:t>
            </a:r>
            <a:endParaRPr lang="zh-CN" altLang="en-US" sz="2400" dirty="0">
              <a:solidFill>
                <a:schemeClr val="tx1"/>
              </a:solidFill>
              <a:latin typeface="DengXian" charset="-122"/>
              <a:ea typeface="DengXian" charset="-122"/>
              <a:cs typeface="DengXian" charset="-122"/>
            </a:endParaRPr>
          </a:p>
        </p:txBody>
      </p:sp>
      <p:sp>
        <p:nvSpPr>
          <p:cNvPr id="20" name="矩形 19"/>
          <p:cNvSpPr/>
          <p:nvPr/>
        </p:nvSpPr>
        <p:spPr>
          <a:xfrm>
            <a:off x="2142586" y="5373216"/>
            <a:ext cx="4760310" cy="1286290"/>
          </a:xfrm>
          <a:prstGeom prst="rect">
            <a:avLst/>
          </a:prstGeom>
          <a:solidFill>
            <a:srgbClr val="0080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latin typeface="DengXian" charset="-122"/>
              <a:ea typeface="DengXian" charset="-122"/>
              <a:cs typeface="DengXian" charset="-122"/>
            </a:endParaRPr>
          </a:p>
          <a:p>
            <a:pPr algn="ctr"/>
            <a:endParaRPr lang="en-US" altLang="zh-CN" sz="1600" dirty="0">
              <a:solidFill>
                <a:schemeClr val="tx1"/>
              </a:solidFill>
              <a:latin typeface="DengXian" charset="-122"/>
              <a:ea typeface="DengXian" charset="-122"/>
              <a:cs typeface="DengXian" charset="-122"/>
            </a:endParaRPr>
          </a:p>
          <a:p>
            <a:pPr algn="ctr"/>
            <a:endParaRPr lang="en-US" altLang="zh-CN" sz="1600" dirty="0" smtClean="0">
              <a:solidFill>
                <a:schemeClr val="tx1"/>
              </a:solidFill>
              <a:latin typeface="DengXian" charset="-122"/>
              <a:ea typeface="DengXian" charset="-122"/>
              <a:cs typeface="DengXian" charset="-122"/>
            </a:endParaRPr>
          </a:p>
          <a:p>
            <a:pPr algn="ctr"/>
            <a:endParaRPr lang="en-US" altLang="zh-CN" sz="1600" dirty="0">
              <a:solidFill>
                <a:schemeClr val="tx1"/>
              </a:solidFill>
              <a:latin typeface="DengXian" charset="-122"/>
              <a:ea typeface="DengXian" charset="-122"/>
              <a:cs typeface="DengXian" charset="-122"/>
            </a:endParaRPr>
          </a:p>
          <a:p>
            <a:pPr algn="ctr"/>
            <a:endParaRPr lang="en-US" altLang="zh-CN" sz="1600" dirty="0" smtClean="0">
              <a:solidFill>
                <a:schemeClr val="tx1"/>
              </a:solidFill>
              <a:latin typeface="DengXian" charset="-122"/>
              <a:ea typeface="DengXian" charset="-122"/>
              <a:cs typeface="DengXian" charset="-122"/>
            </a:endParaRPr>
          </a:p>
          <a:p>
            <a:pPr algn="ctr"/>
            <a:endParaRPr lang="en-US" altLang="zh-CN" sz="1600" dirty="0" smtClean="0">
              <a:solidFill>
                <a:schemeClr val="tx1"/>
              </a:solidFill>
              <a:latin typeface="DengXian" charset="-122"/>
              <a:ea typeface="DengXian" charset="-122"/>
              <a:cs typeface="DengXian" charset="-122"/>
            </a:endParaRPr>
          </a:p>
          <a:p>
            <a:pPr algn="ctr"/>
            <a:endParaRPr lang="en-US" altLang="zh-CN" sz="1600" dirty="0">
              <a:solidFill>
                <a:schemeClr val="tx1"/>
              </a:solidFill>
              <a:latin typeface="DengXian" charset="-122"/>
              <a:ea typeface="DengXian" charset="-122"/>
              <a:cs typeface="DengXian" charset="-122"/>
            </a:endParaRPr>
          </a:p>
          <a:p>
            <a:pPr algn="ctr"/>
            <a:endParaRPr lang="en-US" altLang="zh-CN" sz="1600" dirty="0" smtClean="0">
              <a:solidFill>
                <a:schemeClr val="tx1"/>
              </a:solidFill>
              <a:latin typeface="DengXian" charset="-122"/>
              <a:ea typeface="DengXian" charset="-122"/>
              <a:cs typeface="DengXian" charset="-122"/>
            </a:endParaRPr>
          </a:p>
        </p:txBody>
      </p:sp>
      <p:sp>
        <p:nvSpPr>
          <p:cNvPr id="42" name="矩形 41"/>
          <p:cNvSpPr/>
          <p:nvPr/>
        </p:nvSpPr>
        <p:spPr>
          <a:xfrm>
            <a:off x="7858314" y="1157738"/>
            <a:ext cx="694791" cy="5501768"/>
          </a:xfrm>
          <a:prstGeom prst="rect">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DengXian" charset="-122"/>
                <a:ea typeface="DengXian" charset="-122"/>
                <a:cs typeface="DengXian" charset="-122"/>
              </a:rPr>
              <a:t>统一知识工程框架</a:t>
            </a:r>
            <a:endParaRPr lang="zh-CN" altLang="en-US" sz="2400" dirty="0">
              <a:solidFill>
                <a:schemeClr val="tx1"/>
              </a:solidFill>
              <a:latin typeface="DengXian" charset="-122"/>
              <a:ea typeface="DengXian" charset="-122"/>
              <a:cs typeface="DengXian" charset="-122"/>
            </a:endParaRPr>
          </a:p>
        </p:txBody>
      </p:sp>
      <p:grpSp>
        <p:nvGrpSpPr>
          <p:cNvPr id="13" name="组 12"/>
          <p:cNvGrpSpPr/>
          <p:nvPr/>
        </p:nvGrpSpPr>
        <p:grpSpPr>
          <a:xfrm>
            <a:off x="2142585" y="3356992"/>
            <a:ext cx="4757270" cy="1296144"/>
            <a:chOff x="1855617" y="1071387"/>
            <a:chExt cx="4757270" cy="1629414"/>
          </a:xfrm>
        </p:grpSpPr>
        <p:sp>
          <p:nvSpPr>
            <p:cNvPr id="17" name="文本框 16"/>
            <p:cNvSpPr txBox="1"/>
            <p:nvPr/>
          </p:nvSpPr>
          <p:spPr>
            <a:xfrm>
              <a:off x="2456591" y="2122913"/>
              <a:ext cx="1428750" cy="461665"/>
            </a:xfrm>
            <a:prstGeom prst="rect">
              <a:avLst/>
            </a:prstGeom>
            <a:noFill/>
          </p:spPr>
          <p:txBody>
            <a:bodyPr wrap="square" rtlCol="0">
              <a:spAutoFit/>
            </a:bodyPr>
            <a:lstStyle/>
            <a:p>
              <a:r>
                <a:rPr lang="zh-CN" altLang="en-US" sz="2400" dirty="0" smtClean="0">
                  <a:latin typeface="DengXian" charset="-122"/>
                  <a:ea typeface="DengXian" charset="-122"/>
                  <a:cs typeface="DengXian" charset="-122"/>
                </a:rPr>
                <a:t>表示方式</a:t>
              </a:r>
              <a:endParaRPr lang="zh-CN" altLang="en-US" sz="2400" dirty="0">
                <a:latin typeface="DengXian" charset="-122"/>
                <a:ea typeface="DengXian" charset="-122"/>
                <a:cs typeface="DengXian" charset="-122"/>
              </a:endParaRPr>
            </a:p>
          </p:txBody>
        </p:sp>
        <p:sp>
          <p:nvSpPr>
            <p:cNvPr id="18" name="矩形 17"/>
            <p:cNvSpPr/>
            <p:nvPr/>
          </p:nvSpPr>
          <p:spPr>
            <a:xfrm>
              <a:off x="1855617" y="1071387"/>
              <a:ext cx="4757270" cy="1629414"/>
            </a:xfrm>
            <a:prstGeom prst="rect">
              <a:avLst/>
            </a:prstGeom>
            <a:solidFill>
              <a:srgbClr val="0F2AF1">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latin typeface="DengXian" charset="-122"/>
                <a:ea typeface="DengXian" charset="-122"/>
                <a:cs typeface="DengXian" charset="-122"/>
              </a:endParaRPr>
            </a:p>
            <a:p>
              <a:pPr algn="ctr"/>
              <a:endParaRPr lang="en-US" altLang="zh-CN" sz="1600" dirty="0">
                <a:solidFill>
                  <a:schemeClr val="tx1"/>
                </a:solidFill>
                <a:latin typeface="DengXian" charset="-122"/>
                <a:ea typeface="DengXian" charset="-122"/>
                <a:cs typeface="DengXian" charset="-122"/>
              </a:endParaRPr>
            </a:p>
            <a:p>
              <a:pPr algn="ctr"/>
              <a:endParaRPr lang="en-US" altLang="zh-CN" sz="1600" dirty="0" smtClean="0">
                <a:solidFill>
                  <a:schemeClr val="tx1"/>
                </a:solidFill>
                <a:latin typeface="DengXian" charset="-122"/>
                <a:ea typeface="DengXian" charset="-122"/>
                <a:cs typeface="DengXian" charset="-122"/>
              </a:endParaRPr>
            </a:p>
            <a:p>
              <a:pPr algn="ctr"/>
              <a:endParaRPr lang="en-US" altLang="zh-CN" sz="1600" dirty="0">
                <a:solidFill>
                  <a:schemeClr val="tx1"/>
                </a:solidFill>
                <a:latin typeface="DengXian" charset="-122"/>
                <a:ea typeface="DengXian" charset="-122"/>
                <a:cs typeface="DengXian" charset="-122"/>
              </a:endParaRPr>
            </a:p>
            <a:p>
              <a:pPr algn="ctr"/>
              <a:endParaRPr lang="en-US" altLang="zh-CN" sz="1600" dirty="0" smtClean="0">
                <a:solidFill>
                  <a:schemeClr val="tx1"/>
                </a:solidFill>
                <a:latin typeface="DengXian" charset="-122"/>
                <a:ea typeface="DengXian" charset="-122"/>
                <a:cs typeface="DengXian" charset="-122"/>
              </a:endParaRPr>
            </a:p>
            <a:p>
              <a:pPr algn="ctr"/>
              <a:endParaRPr lang="en-US" altLang="zh-CN" sz="1600" dirty="0" smtClean="0">
                <a:solidFill>
                  <a:schemeClr val="tx1"/>
                </a:solidFill>
                <a:latin typeface="DengXian" charset="-122"/>
                <a:ea typeface="DengXian" charset="-122"/>
                <a:cs typeface="DengXian" charset="-122"/>
              </a:endParaRPr>
            </a:p>
          </p:txBody>
        </p:sp>
        <p:sp>
          <p:nvSpPr>
            <p:cNvPr id="9" name="矩形 8"/>
            <p:cNvSpPr/>
            <p:nvPr/>
          </p:nvSpPr>
          <p:spPr>
            <a:xfrm>
              <a:off x="4200075" y="1519542"/>
              <a:ext cx="2101181" cy="523220"/>
            </a:xfrm>
            <a:prstGeom prst="rect">
              <a:avLst/>
            </a:prstGeom>
          </p:spPr>
          <p:txBody>
            <a:bodyPr wrap="square">
              <a:spAutoFit/>
            </a:bodyPr>
            <a:lstStyle/>
            <a:p>
              <a:pPr algn="ctr"/>
              <a:r>
                <a:rPr lang="zh-CN" altLang="en-US" sz="2800" dirty="0" smtClean="0">
                  <a:latin typeface="DengXian" charset="-122"/>
                  <a:ea typeface="DengXian" charset="-122"/>
                  <a:cs typeface="DengXian" charset="-122"/>
                </a:rPr>
                <a:t>知识获取</a:t>
              </a:r>
              <a:endParaRPr lang="zh-CN" altLang="en-US" sz="2800" dirty="0">
                <a:latin typeface="DengXian" charset="-122"/>
                <a:ea typeface="DengXian" charset="-122"/>
                <a:cs typeface="DengXian" charset="-122"/>
              </a:endParaRPr>
            </a:p>
          </p:txBody>
        </p:sp>
      </p:grpSp>
      <p:grpSp>
        <p:nvGrpSpPr>
          <p:cNvPr id="14" name="组 13"/>
          <p:cNvGrpSpPr/>
          <p:nvPr/>
        </p:nvGrpSpPr>
        <p:grpSpPr>
          <a:xfrm>
            <a:off x="2123728" y="1340767"/>
            <a:ext cx="4770105" cy="1296145"/>
            <a:chOff x="1855617" y="3268800"/>
            <a:chExt cx="4770105" cy="1582197"/>
          </a:xfrm>
          <a:solidFill>
            <a:schemeClr val="accent2">
              <a:lumMod val="60000"/>
              <a:lumOff val="40000"/>
            </a:schemeClr>
          </a:solidFill>
        </p:grpSpPr>
        <p:sp>
          <p:nvSpPr>
            <p:cNvPr id="19" name="矩形 18"/>
            <p:cNvSpPr/>
            <p:nvPr/>
          </p:nvSpPr>
          <p:spPr>
            <a:xfrm>
              <a:off x="1855617" y="3268800"/>
              <a:ext cx="4770105" cy="1582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latin typeface="DengXian" charset="-122"/>
                <a:ea typeface="DengXian" charset="-122"/>
                <a:cs typeface="DengXian" charset="-122"/>
              </a:endParaRPr>
            </a:p>
            <a:p>
              <a:pPr algn="ctr"/>
              <a:endParaRPr lang="en-US" altLang="zh-CN" sz="1600" dirty="0">
                <a:solidFill>
                  <a:schemeClr val="tx1"/>
                </a:solidFill>
                <a:latin typeface="DengXian" charset="-122"/>
                <a:ea typeface="DengXian" charset="-122"/>
                <a:cs typeface="DengXian" charset="-122"/>
              </a:endParaRPr>
            </a:p>
            <a:p>
              <a:pPr algn="ctr"/>
              <a:endParaRPr lang="en-US" altLang="zh-CN" sz="1600" dirty="0" smtClean="0">
                <a:solidFill>
                  <a:schemeClr val="tx1"/>
                </a:solidFill>
                <a:latin typeface="DengXian" charset="-122"/>
                <a:ea typeface="DengXian" charset="-122"/>
                <a:cs typeface="DengXian" charset="-122"/>
              </a:endParaRPr>
            </a:p>
            <a:p>
              <a:pPr algn="ctr"/>
              <a:endParaRPr lang="en-US" altLang="zh-CN" sz="1600" dirty="0">
                <a:solidFill>
                  <a:schemeClr val="tx1"/>
                </a:solidFill>
                <a:latin typeface="DengXian" charset="-122"/>
                <a:ea typeface="DengXian" charset="-122"/>
                <a:cs typeface="DengXian" charset="-122"/>
              </a:endParaRPr>
            </a:p>
            <a:p>
              <a:pPr algn="ctr"/>
              <a:endParaRPr lang="en-US" altLang="zh-CN" sz="1600" dirty="0" smtClean="0">
                <a:solidFill>
                  <a:schemeClr val="tx1"/>
                </a:solidFill>
                <a:latin typeface="DengXian" charset="-122"/>
                <a:ea typeface="DengXian" charset="-122"/>
                <a:cs typeface="DengXian" charset="-122"/>
              </a:endParaRPr>
            </a:p>
            <a:p>
              <a:pPr algn="ctr"/>
              <a:endParaRPr lang="en-US" altLang="zh-CN" sz="1600" dirty="0" smtClean="0">
                <a:solidFill>
                  <a:schemeClr val="tx1"/>
                </a:solidFill>
                <a:latin typeface="DengXian" charset="-122"/>
                <a:ea typeface="DengXian" charset="-122"/>
                <a:cs typeface="DengXian" charset="-122"/>
              </a:endParaRPr>
            </a:p>
            <a:p>
              <a:pPr algn="ctr"/>
              <a:endParaRPr lang="en-US" altLang="zh-CN" sz="1600" dirty="0">
                <a:solidFill>
                  <a:schemeClr val="tx1"/>
                </a:solidFill>
                <a:latin typeface="DengXian" charset="-122"/>
                <a:ea typeface="DengXian" charset="-122"/>
                <a:cs typeface="DengXian" charset="-122"/>
              </a:endParaRPr>
            </a:p>
            <a:p>
              <a:pPr algn="ctr"/>
              <a:endParaRPr lang="en-US" altLang="zh-CN" sz="1600" dirty="0" smtClean="0">
                <a:solidFill>
                  <a:schemeClr val="tx1"/>
                </a:solidFill>
                <a:latin typeface="DengXian" charset="-122"/>
                <a:ea typeface="DengXian" charset="-122"/>
                <a:cs typeface="DengXian" charset="-122"/>
              </a:endParaRPr>
            </a:p>
          </p:txBody>
        </p:sp>
        <p:sp>
          <p:nvSpPr>
            <p:cNvPr id="11" name="矩形 10"/>
            <p:cNvSpPr/>
            <p:nvPr/>
          </p:nvSpPr>
          <p:spPr>
            <a:xfrm>
              <a:off x="4245091" y="3700262"/>
              <a:ext cx="2056165" cy="523220"/>
            </a:xfrm>
            <a:prstGeom prst="rect">
              <a:avLst/>
            </a:prstGeom>
            <a:grpFill/>
          </p:spPr>
          <p:txBody>
            <a:bodyPr wrap="square">
              <a:spAutoFit/>
            </a:bodyPr>
            <a:lstStyle/>
            <a:p>
              <a:pPr algn="ctr"/>
              <a:r>
                <a:rPr lang="zh-CN" altLang="en-US" sz="2800" dirty="0" smtClean="0">
                  <a:latin typeface="DengXian" charset="-122"/>
                  <a:ea typeface="DengXian" charset="-122"/>
                  <a:cs typeface="DengXian" charset="-122"/>
                </a:rPr>
                <a:t>知识表示</a:t>
              </a:r>
              <a:endParaRPr lang="zh-CN" altLang="en-US" sz="2800" dirty="0">
                <a:latin typeface="DengXian" charset="-122"/>
                <a:ea typeface="DengXian" charset="-122"/>
                <a:cs typeface="DengXian" charset="-122"/>
              </a:endParaRPr>
            </a:p>
          </p:txBody>
        </p:sp>
      </p:grpSp>
      <p:sp>
        <p:nvSpPr>
          <p:cNvPr id="12" name="矩形 11"/>
          <p:cNvSpPr/>
          <p:nvPr/>
        </p:nvSpPr>
        <p:spPr>
          <a:xfrm>
            <a:off x="4572000" y="5714092"/>
            <a:ext cx="2009519" cy="523220"/>
          </a:xfrm>
          <a:prstGeom prst="rect">
            <a:avLst/>
          </a:prstGeom>
        </p:spPr>
        <p:txBody>
          <a:bodyPr wrap="square">
            <a:spAutoFit/>
          </a:bodyPr>
          <a:lstStyle/>
          <a:p>
            <a:pPr algn="ctr"/>
            <a:r>
              <a:rPr lang="zh-CN" altLang="en-US" sz="2800" dirty="0" smtClean="0">
                <a:latin typeface="DengXian" charset="-122"/>
                <a:ea typeface="DengXian" charset="-122"/>
                <a:cs typeface="DengXian" charset="-122"/>
              </a:rPr>
              <a:t>知识应用</a:t>
            </a:r>
            <a:endParaRPr lang="zh-CN" altLang="en-US" sz="2800" dirty="0">
              <a:latin typeface="DengXian" charset="-122"/>
              <a:ea typeface="DengXian" charset="-122"/>
              <a:cs typeface="DengXian" charset="-122"/>
            </a:endParaRPr>
          </a:p>
        </p:txBody>
      </p:sp>
      <p:sp>
        <p:nvSpPr>
          <p:cNvPr id="26" name="左大括号 25"/>
          <p:cNvSpPr/>
          <p:nvPr/>
        </p:nvSpPr>
        <p:spPr>
          <a:xfrm>
            <a:off x="1295360" y="1875806"/>
            <a:ext cx="581664" cy="4032448"/>
          </a:xfrm>
          <a:prstGeom prst="leftBrace">
            <a:avLst>
              <a:gd name="adj1" fmla="val 18158"/>
              <a:gd name="adj2" fmla="val 50000"/>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左大括号 21"/>
          <p:cNvSpPr/>
          <p:nvPr/>
        </p:nvSpPr>
        <p:spPr>
          <a:xfrm rot="10800000">
            <a:off x="7217844" y="1875806"/>
            <a:ext cx="581664" cy="4032448"/>
          </a:xfrm>
          <a:prstGeom prst="leftBrace">
            <a:avLst>
              <a:gd name="adj1" fmla="val 18158"/>
              <a:gd name="adj2" fmla="val 50369"/>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3" name="图片 2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01302" y="3516246"/>
            <a:ext cx="1854674" cy="1064882"/>
          </a:xfrm>
          <a:prstGeom prst="rect">
            <a:avLst/>
          </a:prstGeom>
        </p:spPr>
      </p:pic>
      <p:pic>
        <p:nvPicPr>
          <p:cNvPr id="27" name="图片 26"/>
          <p:cNvPicPr>
            <a:picLocks noChangeAspect="1"/>
          </p:cNvPicPr>
          <p:nvPr/>
        </p:nvPicPr>
        <p:blipFill>
          <a:blip r:embed="rId4"/>
          <a:stretch>
            <a:fillRect/>
          </a:stretch>
        </p:blipFill>
        <p:spPr>
          <a:xfrm>
            <a:off x="2483768" y="1412776"/>
            <a:ext cx="1850308" cy="1149809"/>
          </a:xfrm>
          <a:prstGeom prst="rect">
            <a:avLst/>
          </a:prstGeom>
        </p:spPr>
      </p:pic>
      <p:pic>
        <p:nvPicPr>
          <p:cNvPr id="28" name="Picture 4" descr="http://colah.github.io/posts/2014-07-NLP-RNNs-Representations/img/Socher-ImageClass-tSNE.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2555776" y="1484784"/>
            <a:ext cx="1728192" cy="990145"/>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图片 5"/>
          <p:cNvPicPr>
            <a:picLocks noChangeAspect="1"/>
          </p:cNvPicPr>
          <p:nvPr/>
        </p:nvPicPr>
        <p:blipFill rotWithShape="1">
          <a:blip r:embed="rId6"/>
          <a:srcRect t="-35029" b="35117"/>
          <a:stretch/>
        </p:blipFill>
        <p:spPr>
          <a:xfrm>
            <a:off x="2529125" y="4893792"/>
            <a:ext cx="1898859" cy="1631551"/>
          </a:xfrm>
          <a:prstGeom prst="rect">
            <a:avLst/>
          </a:prstGeom>
        </p:spPr>
      </p:pic>
      <p:sp>
        <p:nvSpPr>
          <p:cNvPr id="5" name="幻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10</a:t>
            </a:fld>
            <a:endParaRPr lang="zh-CN" altLang="en-US">
              <a:solidFill>
                <a:prstClr val="black">
                  <a:tint val="75000"/>
                </a:prstClr>
              </a:solidFill>
            </a:endParaRPr>
          </a:p>
        </p:txBody>
      </p:sp>
      <p:sp>
        <p:nvSpPr>
          <p:cNvPr id="3" name="下箭头 2"/>
          <p:cNvSpPr/>
          <p:nvPr/>
        </p:nvSpPr>
        <p:spPr>
          <a:xfrm>
            <a:off x="4211960" y="2852936"/>
            <a:ext cx="504056" cy="36004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4" name="下箭头 23"/>
          <p:cNvSpPr/>
          <p:nvPr/>
        </p:nvSpPr>
        <p:spPr>
          <a:xfrm>
            <a:off x="4211960" y="4869160"/>
            <a:ext cx="504056" cy="36004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8835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2" grpId="0" animBg="1"/>
      <p:bldP spid="12" grpId="0"/>
      <p:bldP spid="22" grpId="0" animBg="1"/>
      <p:bldP spid="3"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下一个故事：毕设</a:t>
            </a:r>
            <a:endParaRPr kumimoji="1" lang="zh-CN" altLang="en-US" dirty="0"/>
          </a:p>
        </p:txBody>
      </p:sp>
      <p:sp>
        <p:nvSpPr>
          <p:cNvPr id="3" name="内容占位符 2"/>
          <p:cNvSpPr>
            <a:spLocks noGrp="1"/>
          </p:cNvSpPr>
          <p:nvPr>
            <p:ph idx="1"/>
          </p:nvPr>
        </p:nvSpPr>
        <p:spPr/>
        <p:txBody>
          <a:bodyPr/>
          <a:lstStyle/>
          <a:p>
            <a:pPr marL="0" indent="0">
              <a:buNone/>
            </a:pPr>
            <a:r>
              <a:rPr kumimoji="1" lang="zh-CN" altLang="en-US" dirty="0" smtClean="0"/>
              <a:t>                     </a:t>
            </a:r>
            <a:endParaRPr kumimoji="1" lang="en-US" altLang="zh-CN" dirty="0" smtClean="0"/>
          </a:p>
          <a:p>
            <a:pPr marL="0" indent="0">
              <a:buNone/>
            </a:pPr>
            <a:r>
              <a:rPr kumimoji="1" lang="zh-CN" altLang="zh-CN" dirty="0" smtClean="0"/>
              <a:t> </a:t>
            </a:r>
            <a:r>
              <a:rPr kumimoji="1" lang="zh-CN" altLang="en-US" dirty="0" smtClean="0"/>
              <a:t>                  朋友                                  我</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11</a:t>
            </a:fld>
            <a:endParaRPr lang="zh-CN" altLang="en-US">
              <a:solidFill>
                <a:prstClr val="black">
                  <a:tint val="75000"/>
                </a:prstClr>
              </a:solidFill>
            </a:endParaRPr>
          </a:p>
        </p:txBody>
      </p:sp>
      <p:pic>
        <p:nvPicPr>
          <p:cNvPr id="5" name="图片 4"/>
          <p:cNvPicPr>
            <a:picLocks noChangeAspect="1"/>
          </p:cNvPicPr>
          <p:nvPr/>
        </p:nvPicPr>
        <p:blipFill rotWithShape="1">
          <a:blip r:embed="rId3"/>
          <a:srcRect b="10792"/>
          <a:stretch/>
        </p:blipFill>
        <p:spPr>
          <a:xfrm>
            <a:off x="251520" y="2348880"/>
            <a:ext cx="4968552" cy="2705246"/>
          </a:xfrm>
          <a:prstGeom prst="rect">
            <a:avLst/>
          </a:prstGeom>
        </p:spPr>
      </p:pic>
      <p:pic>
        <p:nvPicPr>
          <p:cNvPr id="6" name="图片 5"/>
          <p:cNvPicPr>
            <a:picLocks noChangeAspect="1"/>
          </p:cNvPicPr>
          <p:nvPr/>
        </p:nvPicPr>
        <p:blipFill rotWithShape="1">
          <a:blip r:embed="rId4"/>
          <a:srcRect r="17168"/>
          <a:stretch/>
        </p:blipFill>
        <p:spPr>
          <a:xfrm>
            <a:off x="5580112" y="2348880"/>
            <a:ext cx="3089639" cy="2730597"/>
          </a:xfrm>
          <a:prstGeom prst="rect">
            <a:avLst/>
          </a:prstGeom>
        </p:spPr>
      </p:pic>
    </p:spTree>
    <p:extLst>
      <p:ext uri="{BB962C8B-B14F-4D97-AF65-F5344CB8AC3E}">
        <p14:creationId xmlns:p14="http://schemas.microsoft.com/office/powerpoint/2010/main" val="27735475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坚持</a:t>
            </a:r>
            <a:endParaRPr kumimoji="1" lang="zh-CN" altLang="en-US" dirty="0"/>
          </a:p>
        </p:txBody>
      </p:sp>
      <p:pic>
        <p:nvPicPr>
          <p:cNvPr id="5" name="内容占位符 4"/>
          <p:cNvPicPr>
            <a:picLocks noGrp="1" noChangeAspect="1"/>
          </p:cNvPicPr>
          <p:nvPr>
            <p:ph idx="1"/>
          </p:nvPr>
        </p:nvPicPr>
        <p:blipFill>
          <a:blip r:embed="rId3"/>
          <a:srcRect l="-31579" r="-31579"/>
          <a:stretch>
            <a:fillRect/>
          </a:stretch>
        </p:blipFill>
        <p:spPr/>
      </p:pic>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12</a:t>
            </a:fld>
            <a:endParaRPr lang="zh-CN" altLang="en-US">
              <a:solidFill>
                <a:prstClr val="black">
                  <a:tint val="75000"/>
                </a:prstClr>
              </a:solidFill>
            </a:endParaRPr>
          </a:p>
        </p:txBody>
      </p:sp>
    </p:spTree>
    <p:extLst>
      <p:ext uri="{BB962C8B-B14F-4D97-AF65-F5344CB8AC3E}">
        <p14:creationId xmlns:p14="http://schemas.microsoft.com/office/powerpoint/2010/main" val="34341203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en-US" dirty="0" smtClean="0"/>
              <a:t>坚持</a:t>
            </a:r>
            <a:endParaRPr kumimoji="1" lang="zh-CN" altLang="en-US" dirty="0"/>
          </a:p>
        </p:txBody>
      </p:sp>
      <p:sp>
        <p:nvSpPr>
          <p:cNvPr id="3" name="内容占位符 2"/>
          <p:cNvSpPr>
            <a:spLocks noGrp="1"/>
          </p:cNvSpPr>
          <p:nvPr>
            <p:ph idx="1"/>
          </p:nvPr>
        </p:nvSpPr>
        <p:spPr/>
        <p:txBody>
          <a:bodyPr/>
          <a:lstStyle/>
          <a:p>
            <a:pPr marL="0" indent="0" algn="ctr">
              <a:buNone/>
            </a:pPr>
            <a:r>
              <a:rPr kumimoji="1" lang="zh-CN" altLang="en-US" dirty="0" smtClean="0">
                <a:solidFill>
                  <a:srgbClr val="FF0000"/>
                </a:solidFill>
              </a:rPr>
              <a:t>两小时</a:t>
            </a:r>
            <a:r>
              <a:rPr kumimoji="1" lang="zh-CN" altLang="en-US" dirty="0" smtClean="0"/>
              <a:t>醒一次改代码、记录实验结果</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13</a:t>
            </a:fld>
            <a:endParaRPr lang="zh-CN" altLang="en-US">
              <a:solidFill>
                <a:prstClr val="black">
                  <a:tint val="75000"/>
                </a:prstClr>
              </a:solidFill>
            </a:endParaRPr>
          </a:p>
        </p:txBody>
      </p:sp>
      <p:pic>
        <p:nvPicPr>
          <p:cNvPr id="6" name="图片 5"/>
          <p:cNvPicPr>
            <a:picLocks noChangeAspect="1"/>
          </p:cNvPicPr>
          <p:nvPr/>
        </p:nvPicPr>
        <p:blipFill rotWithShape="1">
          <a:blip r:embed="rId3"/>
          <a:srcRect b="43526"/>
          <a:stretch/>
        </p:blipFill>
        <p:spPr>
          <a:xfrm>
            <a:off x="2627784" y="2220359"/>
            <a:ext cx="3857625" cy="3872937"/>
          </a:xfrm>
          <a:prstGeom prst="rect">
            <a:avLst/>
          </a:prstGeom>
        </p:spPr>
      </p:pic>
    </p:spTree>
    <p:extLst>
      <p:ext uri="{BB962C8B-B14F-4D97-AF65-F5344CB8AC3E}">
        <p14:creationId xmlns:p14="http://schemas.microsoft.com/office/powerpoint/2010/main" val="40468939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论文写作</a:t>
            </a:r>
            <a:endParaRPr kumimoji="1" lang="zh-CN" altLang="en-US" dirty="0"/>
          </a:p>
        </p:txBody>
      </p:sp>
      <p:sp>
        <p:nvSpPr>
          <p:cNvPr id="3" name="内容占位符 2"/>
          <p:cNvSpPr>
            <a:spLocks noGrp="1"/>
          </p:cNvSpPr>
          <p:nvPr>
            <p:ph idx="1"/>
          </p:nvPr>
        </p:nvSpPr>
        <p:spPr/>
        <p:txBody>
          <a:bodyPr/>
          <a:lstStyle/>
          <a:p>
            <a:r>
              <a:rPr kumimoji="1" lang="zh-CN" altLang="en-US" dirty="0" smtClean="0"/>
              <a:t>推荐刘洋老师总结</a:t>
            </a:r>
            <a:endParaRPr kumimoji="1" lang="en-US" altLang="zh-CN" dirty="0" smtClean="0"/>
          </a:p>
          <a:p>
            <a:pPr lvl="1"/>
            <a:r>
              <a:rPr kumimoji="1" lang="en-US" altLang="zh-CN" dirty="0">
                <a:hlinkClick r:id="rId2"/>
              </a:rPr>
              <a:t>http</a:t>
            </a:r>
            <a:r>
              <a:rPr kumimoji="1" lang="en-US" altLang="zh-CN" dirty="0" smtClean="0">
                <a:hlinkClick r:id="rId2"/>
              </a:rPr>
              <a:t>://www.thunlp.org/~ly/talks/cwmt14_tut.pdf</a:t>
            </a:r>
            <a:endParaRPr kumimoji="1" lang="en-US" altLang="zh-CN" dirty="0" smtClean="0"/>
          </a:p>
          <a:p>
            <a:r>
              <a:rPr kumimoji="1" lang="zh-CN" altLang="en-US" dirty="0" smtClean="0"/>
              <a:t>论文写作十分重要</a:t>
            </a:r>
            <a:endParaRPr kumimoji="1" lang="en-US" altLang="zh-CN" dirty="0" smtClean="0"/>
          </a:p>
          <a:p>
            <a:pPr lvl="1"/>
            <a:r>
              <a:rPr kumimoji="1" lang="zh-CN" altLang="en-US" dirty="0" smtClean="0"/>
              <a:t>摘要、介绍、方法、实验、总结</a:t>
            </a:r>
            <a:endParaRPr kumimoji="1" lang="en-US" altLang="zh-CN" dirty="0" smtClean="0"/>
          </a:p>
          <a:p>
            <a:pPr lvl="1"/>
            <a:endParaRPr kumimoji="1" lang="en-US" altLang="zh-CN" dirty="0" smtClean="0"/>
          </a:p>
          <a:p>
            <a:endParaRPr kumimoji="1" lang="en-US" altLang="zh-CN" dirty="0" smtClean="0"/>
          </a:p>
          <a:p>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14</a:t>
            </a:fld>
            <a:endParaRPr lang="zh-CN" altLang="en-US">
              <a:solidFill>
                <a:prstClr val="black">
                  <a:tint val="75000"/>
                </a:prstClr>
              </a:solidFill>
            </a:endParaRPr>
          </a:p>
        </p:txBody>
      </p:sp>
      <p:pic>
        <p:nvPicPr>
          <p:cNvPr id="5" name="图片 4" descr="引用自刘洋老师slides" title="引用自刘洋老师slides"/>
          <p:cNvPicPr>
            <a:picLocks noChangeAspect="1"/>
          </p:cNvPicPr>
          <p:nvPr/>
        </p:nvPicPr>
        <p:blipFill>
          <a:blip r:embed="rId3"/>
          <a:stretch>
            <a:fillRect/>
          </a:stretch>
        </p:blipFill>
        <p:spPr>
          <a:xfrm>
            <a:off x="1907704" y="3313212"/>
            <a:ext cx="5706380" cy="3105768"/>
          </a:xfrm>
          <a:prstGeom prst="rect">
            <a:avLst/>
          </a:prstGeom>
        </p:spPr>
      </p:pic>
      <p:sp>
        <p:nvSpPr>
          <p:cNvPr id="6" name="文本框 5"/>
          <p:cNvSpPr txBox="1"/>
          <p:nvPr/>
        </p:nvSpPr>
        <p:spPr>
          <a:xfrm>
            <a:off x="5453844" y="6453336"/>
            <a:ext cx="2232248" cy="307777"/>
          </a:xfrm>
          <a:prstGeom prst="rect">
            <a:avLst/>
          </a:prstGeom>
          <a:noFill/>
        </p:spPr>
        <p:txBody>
          <a:bodyPr wrap="square" rtlCol="0">
            <a:spAutoFit/>
          </a:bodyPr>
          <a:lstStyle/>
          <a:p>
            <a:r>
              <a:rPr kumimoji="1" lang="zh-CN" altLang="en-US" sz="1400" dirty="0"/>
              <a:t>引用自刘洋老师</a:t>
            </a:r>
            <a:r>
              <a:rPr kumimoji="1" lang="en-US" altLang="zh-CN" sz="1400" dirty="0"/>
              <a:t>slides</a:t>
            </a:r>
            <a:endParaRPr kumimoji="1" lang="zh-CN" altLang="en-US" sz="1400" dirty="0"/>
          </a:p>
        </p:txBody>
      </p:sp>
    </p:spTree>
    <p:extLst>
      <p:ext uri="{BB962C8B-B14F-4D97-AF65-F5344CB8AC3E}">
        <p14:creationId xmlns:p14="http://schemas.microsoft.com/office/powerpoint/2010/main" val="7277510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论文写作</a:t>
            </a:r>
            <a:endParaRPr kumimoji="1" lang="zh-CN" altLang="en-US" dirty="0"/>
          </a:p>
        </p:txBody>
      </p:sp>
      <p:graphicFrame>
        <p:nvGraphicFramePr>
          <p:cNvPr id="5" name="内容占位符 4"/>
          <p:cNvGraphicFramePr>
            <a:graphicFrameLocks noGrp="1"/>
          </p:cNvGraphicFramePr>
          <p:nvPr>
            <p:ph idx="1"/>
          </p:nvPr>
        </p:nvGraphicFramePr>
        <p:xfrm>
          <a:off x="107950" y="2205211"/>
          <a:ext cx="8928100" cy="1079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15</a:t>
            </a:fld>
            <a:endParaRPr lang="zh-CN" altLang="en-US">
              <a:solidFill>
                <a:prstClr val="black">
                  <a:tint val="75000"/>
                </a:prstClr>
              </a:solidFill>
            </a:endParaRPr>
          </a:p>
        </p:txBody>
      </p:sp>
      <p:graphicFrame>
        <p:nvGraphicFramePr>
          <p:cNvPr id="6" name="内容占位符 4"/>
          <p:cNvGraphicFramePr>
            <a:graphicFrameLocks/>
          </p:cNvGraphicFramePr>
          <p:nvPr/>
        </p:nvGraphicFramePr>
        <p:xfrm>
          <a:off x="1979712" y="3284985"/>
          <a:ext cx="7056338" cy="8640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内容占位符 4"/>
          <p:cNvGraphicFramePr>
            <a:graphicFrameLocks/>
          </p:cNvGraphicFramePr>
          <p:nvPr/>
        </p:nvGraphicFramePr>
        <p:xfrm>
          <a:off x="1979712" y="4365104"/>
          <a:ext cx="7056338" cy="86409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7" name="内容占位符 2"/>
          <p:cNvSpPr txBox="1">
            <a:spLocks/>
          </p:cNvSpPr>
          <p:nvPr/>
        </p:nvSpPr>
        <p:spPr>
          <a:xfrm>
            <a:off x="107504" y="980728"/>
            <a:ext cx="8928992" cy="54726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b="0" i="0" kern="1200">
                <a:solidFill>
                  <a:schemeClr val="tx1"/>
                </a:solidFill>
                <a:latin typeface="DengXian" charset="-122"/>
                <a:ea typeface="DengXian" charset="-122"/>
                <a:cs typeface="DengXian" charset="-122"/>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DengXian" charset="-122"/>
                <a:ea typeface="DengXian" charset="-122"/>
                <a:cs typeface="DengXian" charset="-122"/>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DengXian" charset="-122"/>
                <a:ea typeface="DengXian" charset="-122"/>
                <a:cs typeface="DengXian" charset="-122"/>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DengXian" charset="-122"/>
                <a:ea typeface="DengXian" charset="-122"/>
                <a:cs typeface="DengXian" charset="-122"/>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DengXian" charset="-122"/>
                <a:ea typeface="DengXian" charset="-122"/>
                <a:cs typeface="DengXian"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dirty="0" smtClean="0"/>
              <a:t>全局连贯性</a:t>
            </a:r>
            <a:endParaRPr kumimoji="1" lang="zh-CN" altLang="en-US" dirty="0"/>
          </a:p>
        </p:txBody>
      </p:sp>
    </p:spTree>
    <p:extLst>
      <p:ext uri="{BB962C8B-B14F-4D97-AF65-F5344CB8AC3E}">
        <p14:creationId xmlns:p14="http://schemas.microsoft.com/office/powerpoint/2010/main" val="2626836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实验设计</a:t>
            </a:r>
            <a:endParaRPr kumimoji="1" lang="zh-CN" altLang="en-US" dirty="0"/>
          </a:p>
        </p:txBody>
      </p:sp>
      <p:sp>
        <p:nvSpPr>
          <p:cNvPr id="3" name="内容占位符 2"/>
          <p:cNvSpPr>
            <a:spLocks noGrp="1"/>
          </p:cNvSpPr>
          <p:nvPr>
            <p:ph idx="1"/>
          </p:nvPr>
        </p:nvSpPr>
        <p:spPr/>
        <p:txBody>
          <a:bodyPr/>
          <a:lstStyle/>
          <a:p>
            <a:r>
              <a:rPr kumimoji="1" lang="en-US" altLang="zh-CN" dirty="0" smtClean="0"/>
              <a:t>Baseline</a:t>
            </a:r>
            <a:r>
              <a:rPr kumimoji="1" lang="zh-CN" altLang="en-US" dirty="0" smtClean="0"/>
              <a:t>选择</a:t>
            </a:r>
            <a:endParaRPr kumimoji="1" lang="en-US" altLang="zh-CN" dirty="0" smtClean="0"/>
          </a:p>
          <a:p>
            <a:pPr lvl="1"/>
            <a:r>
              <a:rPr kumimoji="1" lang="zh-CN" altLang="en-US" dirty="0" smtClean="0"/>
              <a:t>公认</a:t>
            </a:r>
            <a:r>
              <a:rPr kumimoji="1" lang="zh-CN" altLang="en-US" dirty="0"/>
              <a:t>的标准数据和</a:t>
            </a:r>
            <a:r>
              <a:rPr kumimoji="1" lang="en-US" altLang="zh-CN" dirty="0"/>
              <a:t>state-of-the-art</a:t>
            </a:r>
            <a:r>
              <a:rPr kumimoji="1" lang="zh-CN" altLang="en-US" dirty="0" smtClean="0"/>
              <a:t>系统</a:t>
            </a:r>
            <a:endParaRPr kumimoji="1" lang="en-US" altLang="zh-CN" dirty="0"/>
          </a:p>
          <a:p>
            <a:r>
              <a:rPr kumimoji="1" lang="zh-CN" altLang="en-US" dirty="0" smtClean="0"/>
              <a:t>辅助实验</a:t>
            </a:r>
            <a:endParaRPr kumimoji="1" lang="en-US" altLang="zh-CN" dirty="0" smtClean="0"/>
          </a:p>
          <a:p>
            <a:pPr lvl="1"/>
            <a:r>
              <a:rPr kumimoji="1" lang="zh-CN" altLang="en-US" dirty="0" smtClean="0"/>
              <a:t>参数</a:t>
            </a:r>
            <a:r>
              <a:rPr kumimoji="1" lang="zh-CN" altLang="en-US" dirty="0"/>
              <a:t>的</a:t>
            </a:r>
            <a:r>
              <a:rPr kumimoji="1" lang="zh-CN" altLang="en-US" dirty="0" smtClean="0"/>
              <a:t>影响</a:t>
            </a:r>
            <a:r>
              <a:rPr kumimoji="1" lang="zh-CN" altLang="en-US" dirty="0"/>
              <a:t>（开发集</a:t>
            </a:r>
            <a:r>
              <a:rPr kumimoji="1" lang="zh-CN" altLang="en-US" dirty="0" smtClean="0"/>
              <a:t>）</a:t>
            </a:r>
            <a:endParaRPr kumimoji="1" lang="en-US" altLang="zh-CN" dirty="0" smtClean="0"/>
          </a:p>
          <a:p>
            <a:pPr lvl="1"/>
            <a:r>
              <a:rPr kumimoji="1" lang="zh-CN" altLang="en-US" dirty="0" smtClean="0"/>
              <a:t>对应</a:t>
            </a:r>
            <a:r>
              <a:rPr kumimoji="1" lang="en-US" altLang="zh-CN" dirty="0" smtClean="0"/>
              <a:t>Motivation\</a:t>
            </a:r>
            <a:r>
              <a:rPr kumimoji="1" lang="zh-CN" altLang="en-US" dirty="0" smtClean="0"/>
              <a:t>创新点</a:t>
            </a:r>
            <a:endParaRPr kumimoji="1" lang="en-US" altLang="zh-CN" dirty="0" smtClean="0"/>
          </a:p>
          <a:p>
            <a:pPr lvl="1"/>
            <a:r>
              <a:rPr kumimoji="1" lang="en-US" altLang="zh-CN" dirty="0" smtClean="0"/>
              <a:t>Case</a:t>
            </a:r>
            <a:r>
              <a:rPr kumimoji="1" lang="zh-CN" altLang="en-US" dirty="0" smtClean="0"/>
              <a:t> </a:t>
            </a:r>
            <a:r>
              <a:rPr kumimoji="1" lang="en-US" altLang="zh-CN" dirty="0" smtClean="0"/>
              <a:t>Study</a:t>
            </a:r>
            <a:endParaRPr kumimoji="1" lang="en-US" altLang="zh-CN" dirty="0"/>
          </a:p>
          <a:p>
            <a:r>
              <a:rPr kumimoji="1" lang="zh-CN" altLang="en-US" dirty="0" smtClean="0"/>
              <a:t>主</a:t>
            </a:r>
            <a:r>
              <a:rPr kumimoji="1" lang="zh-CN" altLang="en-US" dirty="0"/>
              <a:t>实验（测试集</a:t>
            </a:r>
            <a:r>
              <a:rPr kumimoji="1" lang="zh-CN" altLang="en-US" dirty="0" smtClean="0"/>
              <a:t>）</a:t>
            </a:r>
            <a:endParaRPr kumimoji="1" lang="en-US" altLang="zh-CN" dirty="0" smtClean="0"/>
          </a:p>
          <a:p>
            <a:pPr lvl="1"/>
            <a:r>
              <a:rPr kumimoji="1" lang="zh-CN" altLang="en-US" dirty="0" smtClean="0"/>
              <a:t>证明</a:t>
            </a:r>
            <a:r>
              <a:rPr kumimoji="1" lang="zh-CN" altLang="en-US" dirty="0"/>
              <a:t>显著超过</a:t>
            </a:r>
            <a:r>
              <a:rPr kumimoji="1" lang="en-US" altLang="zh-CN" dirty="0" smtClean="0"/>
              <a:t>baseline</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16</a:t>
            </a:fld>
            <a:endParaRPr lang="zh-CN" altLang="en-US">
              <a:solidFill>
                <a:prstClr val="black">
                  <a:tint val="75000"/>
                </a:prstClr>
              </a:solidFill>
            </a:endParaRPr>
          </a:p>
        </p:txBody>
      </p:sp>
    </p:spTree>
    <p:extLst>
      <p:ext uri="{BB962C8B-B14F-4D97-AF65-F5344CB8AC3E}">
        <p14:creationId xmlns:p14="http://schemas.microsoft.com/office/powerpoint/2010/main" val="133235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论文例子</a:t>
            </a:r>
            <a:endParaRPr kumimoji="1" lang="zh-CN" altLang="en-US" dirty="0"/>
          </a:p>
        </p:txBody>
      </p:sp>
      <p:sp>
        <p:nvSpPr>
          <p:cNvPr id="3" name="内容占位符 2"/>
          <p:cNvSpPr>
            <a:spLocks noGrp="1"/>
          </p:cNvSpPr>
          <p:nvPr>
            <p:ph idx="1"/>
          </p:nvPr>
        </p:nvSpPr>
        <p:spPr/>
        <p:txBody>
          <a:bodyPr/>
          <a:lstStyle/>
          <a:p>
            <a:r>
              <a:rPr kumimoji="1" lang="en-US" altLang="zh-CN" dirty="0" err="1" smtClean="0"/>
              <a:t>TransR</a:t>
            </a:r>
            <a:r>
              <a:rPr kumimoji="1" lang="zh-CN" altLang="en-US" dirty="0" smtClean="0"/>
              <a:t>工作</a:t>
            </a:r>
            <a:r>
              <a:rPr kumimoji="1" lang="en-US" altLang="zh-CN" dirty="0" smtClean="0"/>
              <a:t>(AAAI 2015)</a:t>
            </a:r>
          </a:p>
          <a:p>
            <a:pPr lvl="1"/>
            <a:r>
              <a:rPr kumimoji="1" lang="zh-CN" altLang="en-US" dirty="0" smtClean="0"/>
              <a:t>考虑知识图谱中的复杂关系</a:t>
            </a:r>
            <a:endParaRPr kumimoji="1" lang="en-US" altLang="zh-CN" dirty="0" smtClean="0"/>
          </a:p>
          <a:p>
            <a:pPr lvl="1"/>
            <a:r>
              <a:rPr kumimoji="1" lang="zh-CN" altLang="en-US" dirty="0" smtClean="0"/>
              <a:t>辅助实验：在</a:t>
            </a:r>
            <a:r>
              <a:rPr kumimoji="1" lang="en-US" altLang="zh-CN" dirty="0" smtClean="0"/>
              <a:t>1-n</a:t>
            </a:r>
            <a:r>
              <a:rPr kumimoji="1" lang="zh-CN" altLang="en-US" dirty="0" smtClean="0"/>
              <a:t>、</a:t>
            </a:r>
            <a:r>
              <a:rPr kumimoji="1" lang="en-US" altLang="zh-CN" dirty="0" smtClean="0"/>
              <a:t>n-1</a:t>
            </a:r>
            <a:r>
              <a:rPr kumimoji="1" lang="zh-CN" altLang="en-US" dirty="0" smtClean="0"/>
              <a:t>、</a:t>
            </a:r>
            <a:r>
              <a:rPr kumimoji="1" lang="en-US" altLang="zh-CN" dirty="0" smtClean="0"/>
              <a:t>n-n</a:t>
            </a:r>
            <a:r>
              <a:rPr kumimoji="1" lang="zh-CN" altLang="en-US" dirty="0" smtClean="0"/>
              <a:t>关系上的效果</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17</a:t>
            </a:fld>
            <a:endParaRPr lang="zh-CN" altLang="en-US">
              <a:solidFill>
                <a:prstClr val="black">
                  <a:tint val="75000"/>
                </a:prstClr>
              </a:solidFill>
            </a:endParaRPr>
          </a:p>
        </p:txBody>
      </p:sp>
      <p:pic>
        <p:nvPicPr>
          <p:cNvPr id="5" name="图片 4"/>
          <p:cNvPicPr>
            <a:picLocks noChangeAspect="1"/>
          </p:cNvPicPr>
          <p:nvPr/>
        </p:nvPicPr>
        <p:blipFill>
          <a:blip r:embed="rId2"/>
          <a:stretch>
            <a:fillRect/>
          </a:stretch>
        </p:blipFill>
        <p:spPr>
          <a:xfrm>
            <a:off x="773832" y="2852936"/>
            <a:ext cx="7596336" cy="2853919"/>
          </a:xfrm>
          <a:prstGeom prst="rect">
            <a:avLst/>
          </a:prstGeom>
        </p:spPr>
      </p:pic>
    </p:spTree>
    <p:extLst>
      <p:ext uri="{BB962C8B-B14F-4D97-AF65-F5344CB8AC3E}">
        <p14:creationId xmlns:p14="http://schemas.microsoft.com/office/powerpoint/2010/main" val="10911299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论文例子</a:t>
            </a:r>
          </a:p>
        </p:txBody>
      </p:sp>
      <p:sp>
        <p:nvSpPr>
          <p:cNvPr id="3" name="内容占位符 2"/>
          <p:cNvSpPr>
            <a:spLocks noGrp="1"/>
          </p:cNvSpPr>
          <p:nvPr>
            <p:ph idx="1"/>
          </p:nvPr>
        </p:nvSpPr>
        <p:spPr/>
        <p:txBody>
          <a:bodyPr/>
          <a:lstStyle/>
          <a:p>
            <a:r>
              <a:rPr kumimoji="1" lang="en-US" altLang="zh-CN" dirty="0" smtClean="0"/>
              <a:t>NRE (ACL2016)</a:t>
            </a:r>
          </a:p>
          <a:p>
            <a:pPr lvl="1"/>
            <a:r>
              <a:rPr kumimoji="1" lang="zh-CN" altLang="en-US" dirty="0" smtClean="0"/>
              <a:t>通过选择注意力机制过滤噪音</a:t>
            </a:r>
            <a:endParaRPr kumimoji="1" lang="en-US" altLang="zh-CN" dirty="0" smtClean="0"/>
          </a:p>
          <a:p>
            <a:pPr lvl="1"/>
            <a:r>
              <a:rPr kumimoji="1" lang="zh-CN" altLang="en-US" dirty="0" smtClean="0"/>
              <a:t>辅助实验：在不同句子数量上的效果</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18</a:t>
            </a:fld>
            <a:endParaRPr lang="zh-CN" altLang="en-US">
              <a:solidFill>
                <a:prstClr val="black">
                  <a:tint val="75000"/>
                </a:prstClr>
              </a:solidFill>
            </a:endParaRPr>
          </a:p>
        </p:txBody>
      </p:sp>
      <p:pic>
        <p:nvPicPr>
          <p:cNvPr id="5" name="图片 4"/>
          <p:cNvPicPr>
            <a:picLocks noChangeAspect="1"/>
          </p:cNvPicPr>
          <p:nvPr/>
        </p:nvPicPr>
        <p:blipFill>
          <a:blip r:embed="rId2"/>
          <a:stretch>
            <a:fillRect/>
          </a:stretch>
        </p:blipFill>
        <p:spPr>
          <a:xfrm>
            <a:off x="521804" y="2996952"/>
            <a:ext cx="8100392" cy="2598876"/>
          </a:xfrm>
          <a:prstGeom prst="rect">
            <a:avLst/>
          </a:prstGeom>
        </p:spPr>
      </p:pic>
    </p:spTree>
    <p:extLst>
      <p:ext uri="{BB962C8B-B14F-4D97-AF65-F5344CB8AC3E}">
        <p14:creationId xmlns:p14="http://schemas.microsoft.com/office/powerpoint/2010/main" val="20841421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论文例子</a:t>
            </a:r>
          </a:p>
        </p:txBody>
      </p:sp>
      <p:sp>
        <p:nvSpPr>
          <p:cNvPr id="3" name="内容占位符 2"/>
          <p:cNvSpPr>
            <a:spLocks noGrp="1"/>
          </p:cNvSpPr>
          <p:nvPr>
            <p:ph idx="1"/>
          </p:nvPr>
        </p:nvSpPr>
        <p:spPr/>
        <p:txBody>
          <a:bodyPr/>
          <a:lstStyle/>
          <a:p>
            <a:r>
              <a:rPr kumimoji="1" lang="en-US" altLang="zh-CN" dirty="0"/>
              <a:t>NRE (ACL2016)</a:t>
            </a:r>
          </a:p>
          <a:p>
            <a:pPr lvl="1"/>
            <a:r>
              <a:rPr kumimoji="1" lang="zh-CN" altLang="en-US" dirty="0" smtClean="0"/>
              <a:t>通过选择注意力机制过滤噪音</a:t>
            </a:r>
            <a:endParaRPr kumimoji="1" lang="en-US" altLang="zh-CN" dirty="0" smtClean="0"/>
          </a:p>
          <a:p>
            <a:pPr lvl="1"/>
            <a:r>
              <a:rPr kumimoji="1" lang="en-US" altLang="zh-CN" dirty="0" smtClean="0"/>
              <a:t>Case</a:t>
            </a:r>
            <a:r>
              <a:rPr kumimoji="1" lang="zh-CN" altLang="en-US" dirty="0" smtClean="0"/>
              <a:t> </a:t>
            </a:r>
            <a:r>
              <a:rPr kumimoji="1" lang="en-US" altLang="zh-CN" dirty="0" smtClean="0"/>
              <a:t>Study</a:t>
            </a:r>
            <a:r>
              <a:rPr kumimoji="1" lang="zh-CN" altLang="en-US" dirty="0" smtClean="0"/>
              <a:t>：</a:t>
            </a:r>
            <a:r>
              <a:rPr kumimoji="1" lang="zh-CN" altLang="en-US" dirty="0"/>
              <a:t>选择注意力</a:t>
            </a:r>
            <a:r>
              <a:rPr kumimoji="1" lang="zh-CN" altLang="en-US" dirty="0" smtClean="0"/>
              <a:t>机制是否正确给出权重</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19</a:t>
            </a:fld>
            <a:endParaRPr lang="zh-CN" altLang="en-US">
              <a:solidFill>
                <a:prstClr val="black">
                  <a:tint val="75000"/>
                </a:prstClr>
              </a:solidFill>
            </a:endParaRPr>
          </a:p>
        </p:txBody>
      </p:sp>
      <p:pic>
        <p:nvPicPr>
          <p:cNvPr id="6" name="图片 5"/>
          <p:cNvPicPr>
            <a:picLocks noChangeAspect="1"/>
          </p:cNvPicPr>
          <p:nvPr/>
        </p:nvPicPr>
        <p:blipFill>
          <a:blip r:embed="rId2"/>
          <a:stretch>
            <a:fillRect/>
          </a:stretch>
        </p:blipFill>
        <p:spPr>
          <a:xfrm>
            <a:off x="1321122" y="2708920"/>
            <a:ext cx="6501756" cy="3528392"/>
          </a:xfrm>
          <a:prstGeom prst="rect">
            <a:avLst/>
          </a:prstGeom>
        </p:spPr>
      </p:pic>
    </p:spTree>
    <p:extLst>
      <p:ext uri="{BB962C8B-B14F-4D97-AF65-F5344CB8AC3E}">
        <p14:creationId xmlns:p14="http://schemas.microsoft.com/office/powerpoint/2010/main" val="20079197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科研伊始</a:t>
            </a:r>
            <a:endParaRPr kumimoji="1" lang="zh-CN" altLang="en-US" dirty="0"/>
          </a:p>
        </p:txBody>
      </p:sp>
      <p:sp>
        <p:nvSpPr>
          <p:cNvPr id="3" name="内容占位符 2"/>
          <p:cNvSpPr>
            <a:spLocks noGrp="1"/>
          </p:cNvSpPr>
          <p:nvPr>
            <p:ph idx="1"/>
          </p:nvPr>
        </p:nvSpPr>
        <p:spPr/>
        <p:txBody>
          <a:bodyPr/>
          <a:lstStyle/>
          <a:p>
            <a:pPr marL="0" indent="0" algn="ctr">
              <a:buNone/>
            </a:pPr>
            <a:r>
              <a:rPr kumimoji="1" lang="zh-CN" altLang="en-US" dirty="0" smtClean="0"/>
              <a:t>进组第一天</a:t>
            </a:r>
            <a:endParaRPr kumimoji="1" lang="en-US" altLang="zh-CN" dirty="0" smtClean="0"/>
          </a:p>
          <a:p>
            <a:pPr marL="0" indent="0" algn="ctr">
              <a:buNone/>
            </a:pPr>
            <a:r>
              <a:rPr kumimoji="1" lang="zh-CN" altLang="en-US" dirty="0" smtClean="0">
                <a:solidFill>
                  <a:srgbClr val="FF0000"/>
                </a:solidFill>
              </a:rPr>
              <a:t>几个</a:t>
            </a:r>
            <a:r>
              <a:rPr kumimoji="1" lang="en-US" altLang="zh-CN" dirty="0" smtClean="0">
                <a:solidFill>
                  <a:srgbClr val="FF0000"/>
                </a:solidFill>
              </a:rPr>
              <a:t>G</a:t>
            </a:r>
            <a:r>
              <a:rPr kumimoji="1" lang="zh-CN" altLang="en-US" dirty="0" smtClean="0"/>
              <a:t>的文献</a:t>
            </a:r>
            <a:endParaRPr kumimoji="1" lang="en-US" altLang="zh-CN" dirty="0" smtClean="0"/>
          </a:p>
          <a:p>
            <a:pPr marL="0" indent="0" algn="ctr">
              <a:buNone/>
            </a:pPr>
            <a:r>
              <a:rPr kumimoji="1" lang="zh-CN" altLang="en-US" dirty="0" smtClean="0"/>
              <a:t>十几本</a:t>
            </a:r>
            <a:r>
              <a:rPr kumimoji="1" lang="zh-CN" altLang="en-US" dirty="0" smtClean="0">
                <a:solidFill>
                  <a:srgbClr val="FF0000"/>
                </a:solidFill>
              </a:rPr>
              <a:t>砖头厚</a:t>
            </a:r>
            <a:r>
              <a:rPr kumimoji="1" lang="zh-CN" altLang="en-US" dirty="0" smtClean="0"/>
              <a:t>的书</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a:t>
            </a:fld>
            <a:endParaRPr lang="zh-CN" altLang="en-US">
              <a:solidFill>
                <a:prstClr val="black">
                  <a:tint val="75000"/>
                </a:prstClr>
              </a:solidFill>
            </a:endParaRPr>
          </a:p>
        </p:txBody>
      </p:sp>
      <p:pic>
        <p:nvPicPr>
          <p:cNvPr id="5" name="图片 4"/>
          <p:cNvPicPr>
            <a:picLocks noChangeAspect="1"/>
          </p:cNvPicPr>
          <p:nvPr/>
        </p:nvPicPr>
        <p:blipFill rotWithShape="1">
          <a:blip r:embed="rId3"/>
          <a:srcRect b="15771"/>
          <a:stretch/>
        </p:blipFill>
        <p:spPr>
          <a:xfrm>
            <a:off x="5292080" y="3284984"/>
            <a:ext cx="2857500" cy="2406823"/>
          </a:xfrm>
          <a:prstGeom prst="rect">
            <a:avLst/>
          </a:prstGeom>
        </p:spPr>
      </p:pic>
      <p:pic>
        <p:nvPicPr>
          <p:cNvPr id="6" name="图片 5"/>
          <p:cNvPicPr>
            <a:picLocks noChangeAspect="1"/>
          </p:cNvPicPr>
          <p:nvPr/>
        </p:nvPicPr>
        <p:blipFill rotWithShape="1">
          <a:blip r:embed="rId4"/>
          <a:srcRect l="10017" r="6422"/>
          <a:stretch/>
        </p:blipFill>
        <p:spPr>
          <a:xfrm>
            <a:off x="1043608" y="3284984"/>
            <a:ext cx="3558832" cy="2403012"/>
          </a:xfrm>
          <a:prstGeom prst="rect">
            <a:avLst/>
          </a:prstGeom>
        </p:spPr>
      </p:pic>
    </p:spTree>
    <p:extLst>
      <p:ext uri="{BB962C8B-B14F-4D97-AF65-F5344CB8AC3E}">
        <p14:creationId xmlns:p14="http://schemas.microsoft.com/office/powerpoint/2010/main" val="31220824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smtClean="0"/>
              <a:t>论文投稿（</a:t>
            </a:r>
            <a:r>
              <a:rPr kumimoji="1" lang="en-US" altLang="zh-CN" dirty="0"/>
              <a:t>IJCAI</a:t>
            </a:r>
            <a:r>
              <a:rPr kumimoji="1" lang="zh-CN" altLang="en-US" dirty="0"/>
              <a:t> </a:t>
            </a:r>
            <a:r>
              <a:rPr kumimoji="1" lang="en-US" altLang="zh-CN" dirty="0" smtClean="0"/>
              <a:t>2015)</a:t>
            </a:r>
            <a:endParaRPr kumimoji="1" lang="zh-CN" altLang="en-US" dirty="0"/>
          </a:p>
        </p:txBody>
      </p:sp>
      <p:sp>
        <p:nvSpPr>
          <p:cNvPr id="3" name="内容占位符 2"/>
          <p:cNvSpPr>
            <a:spLocks noGrp="1"/>
          </p:cNvSpPr>
          <p:nvPr>
            <p:ph idx="1"/>
          </p:nvPr>
        </p:nvSpPr>
        <p:spPr/>
        <p:txBody>
          <a:bodyPr/>
          <a:lstStyle/>
          <a:p>
            <a:r>
              <a:rPr kumimoji="1" lang="zh-CN" altLang="en-US" dirty="0" smtClean="0"/>
              <a:t>教训</a:t>
            </a:r>
            <a:endParaRPr kumimoji="1" lang="en-US" altLang="zh-CN" dirty="0"/>
          </a:p>
          <a:p>
            <a:pPr lvl="1"/>
            <a:r>
              <a:rPr kumimoji="1" lang="zh-CN" altLang="en-US" dirty="0" smtClean="0"/>
              <a:t>截稿前</a:t>
            </a:r>
            <a:r>
              <a:rPr kumimoji="1" lang="en-US" altLang="zh-CN" dirty="0" smtClean="0"/>
              <a:t>2</a:t>
            </a:r>
            <a:r>
              <a:rPr kumimoji="1" lang="zh-CN" altLang="en-US" dirty="0" smtClean="0"/>
              <a:t>天完成论文，错误百出</a:t>
            </a:r>
            <a:endParaRPr kumimoji="1" lang="en-US" altLang="zh-CN" dirty="0" smtClean="0"/>
          </a:p>
          <a:p>
            <a:pPr lvl="1"/>
            <a:r>
              <a:rPr kumimoji="1" lang="zh-CN" altLang="en-US" dirty="0" smtClean="0"/>
              <a:t>论文被拒</a:t>
            </a:r>
            <a:endParaRPr kumimoji="1" lang="en-US" altLang="zh-CN" dirty="0" smtClean="0"/>
          </a:p>
          <a:p>
            <a:r>
              <a:rPr kumimoji="1" lang="zh-CN" altLang="en-US" dirty="0" smtClean="0"/>
              <a:t>建议：</a:t>
            </a:r>
            <a:r>
              <a:rPr kumimoji="1" lang="zh-CN" altLang="en-US" dirty="0"/>
              <a:t>提前完成，反复修改</a:t>
            </a:r>
            <a:endParaRPr kumimoji="1" lang="en-US" altLang="zh-CN" dirty="0"/>
          </a:p>
          <a:p>
            <a:endParaRPr kumimoji="1" lang="en-US" altLang="zh-CN" dirty="0" smtClean="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20</a:t>
            </a:fld>
            <a:endParaRPr lang="zh-CN" altLang="en-US">
              <a:solidFill>
                <a:prstClr val="black">
                  <a:tint val="75000"/>
                </a:prstClr>
              </a:solidFill>
            </a:endParaRPr>
          </a:p>
        </p:txBody>
      </p:sp>
      <p:pic>
        <p:nvPicPr>
          <p:cNvPr id="5" name="图片 4"/>
          <p:cNvPicPr>
            <a:picLocks noChangeAspect="1"/>
          </p:cNvPicPr>
          <p:nvPr/>
        </p:nvPicPr>
        <p:blipFill>
          <a:blip r:embed="rId2"/>
          <a:stretch>
            <a:fillRect/>
          </a:stretch>
        </p:blipFill>
        <p:spPr>
          <a:xfrm>
            <a:off x="917848" y="3276766"/>
            <a:ext cx="7308304" cy="2744522"/>
          </a:xfrm>
          <a:prstGeom prst="rect">
            <a:avLst/>
          </a:prstGeom>
        </p:spPr>
      </p:pic>
      <p:sp>
        <p:nvSpPr>
          <p:cNvPr id="6" name="文本框 5"/>
          <p:cNvSpPr txBox="1"/>
          <p:nvPr/>
        </p:nvSpPr>
        <p:spPr>
          <a:xfrm>
            <a:off x="2555776" y="6093296"/>
            <a:ext cx="4032448" cy="338554"/>
          </a:xfrm>
          <a:prstGeom prst="rect">
            <a:avLst/>
          </a:prstGeom>
          <a:noFill/>
        </p:spPr>
        <p:txBody>
          <a:bodyPr wrap="square" rtlCol="0">
            <a:spAutoFit/>
          </a:bodyPr>
          <a:lstStyle/>
          <a:p>
            <a:pPr algn="ctr"/>
            <a:r>
              <a:rPr kumimoji="1" lang="zh-CN" altLang="en-US" sz="1600" dirty="0" smtClean="0"/>
              <a:t>某一审稿人给出</a:t>
            </a:r>
            <a:r>
              <a:rPr kumimoji="1" lang="en-US" altLang="zh-CN" sz="1600" dirty="0" smtClean="0"/>
              <a:t>review</a:t>
            </a:r>
            <a:r>
              <a:rPr kumimoji="1" lang="zh-CN" altLang="en-US" sz="1600" dirty="0" smtClean="0"/>
              <a:t>意见</a:t>
            </a:r>
            <a:endParaRPr kumimoji="1" lang="zh-CN" altLang="en-US" sz="1600" dirty="0"/>
          </a:p>
        </p:txBody>
      </p:sp>
    </p:spTree>
    <p:extLst>
      <p:ext uri="{BB962C8B-B14F-4D97-AF65-F5344CB8AC3E}">
        <p14:creationId xmlns:p14="http://schemas.microsoft.com/office/powerpoint/2010/main" val="10010602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论文投稿（</a:t>
            </a:r>
            <a:r>
              <a:rPr kumimoji="1" lang="en-US" altLang="zh-CN" dirty="0" smtClean="0"/>
              <a:t>EMNLP2015)</a:t>
            </a:r>
            <a:endParaRPr kumimoji="1" lang="zh-CN" altLang="en-US" dirty="0"/>
          </a:p>
        </p:txBody>
      </p:sp>
      <p:sp>
        <p:nvSpPr>
          <p:cNvPr id="3" name="内容占位符 2"/>
          <p:cNvSpPr>
            <a:spLocks noGrp="1"/>
          </p:cNvSpPr>
          <p:nvPr>
            <p:ph idx="1"/>
          </p:nvPr>
        </p:nvSpPr>
        <p:spPr/>
        <p:txBody>
          <a:bodyPr/>
          <a:lstStyle/>
          <a:p>
            <a:r>
              <a:rPr kumimoji="1" lang="zh-CN" altLang="en-US" dirty="0" smtClean="0"/>
              <a:t>吸取教训</a:t>
            </a:r>
            <a:endParaRPr kumimoji="1" lang="en-US" altLang="zh-CN" dirty="0" smtClean="0"/>
          </a:p>
          <a:p>
            <a:pPr lvl="1"/>
            <a:r>
              <a:rPr kumimoji="1" lang="zh-CN" altLang="en-US" dirty="0" smtClean="0"/>
              <a:t>论文提前一个月完成</a:t>
            </a:r>
            <a:endParaRPr kumimoji="1" lang="en-US" altLang="zh-CN" dirty="0" smtClean="0"/>
          </a:p>
          <a:p>
            <a:pPr lvl="1"/>
            <a:r>
              <a:rPr kumimoji="1" lang="zh-CN" altLang="en-US" dirty="0" smtClean="0"/>
              <a:t>咨询大家的意见</a:t>
            </a:r>
            <a:endParaRPr kumimoji="1" lang="en-US" altLang="zh-CN" dirty="0" smtClean="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21</a:t>
            </a:fld>
            <a:endParaRPr lang="zh-CN" altLang="en-US">
              <a:solidFill>
                <a:prstClr val="black">
                  <a:tint val="75000"/>
                </a:prstClr>
              </a:solidFill>
            </a:endParaRPr>
          </a:p>
        </p:txBody>
      </p:sp>
      <p:sp>
        <p:nvSpPr>
          <p:cNvPr id="8" name="文本框 7"/>
          <p:cNvSpPr txBox="1"/>
          <p:nvPr/>
        </p:nvSpPr>
        <p:spPr>
          <a:xfrm>
            <a:off x="2555776" y="5625494"/>
            <a:ext cx="4032448" cy="338554"/>
          </a:xfrm>
          <a:prstGeom prst="rect">
            <a:avLst/>
          </a:prstGeom>
          <a:noFill/>
        </p:spPr>
        <p:txBody>
          <a:bodyPr wrap="square" rtlCol="0">
            <a:spAutoFit/>
          </a:bodyPr>
          <a:lstStyle/>
          <a:p>
            <a:pPr algn="ctr"/>
            <a:r>
              <a:rPr kumimoji="1" lang="zh-CN" altLang="en-US" sz="1600" dirty="0" smtClean="0"/>
              <a:t>和某老师沟通论文撰写情况</a:t>
            </a:r>
            <a:endParaRPr kumimoji="1" lang="zh-CN" altLang="en-US" sz="1600" dirty="0"/>
          </a:p>
        </p:txBody>
      </p:sp>
      <p:pic>
        <p:nvPicPr>
          <p:cNvPr id="9" name="图片 8"/>
          <p:cNvPicPr>
            <a:picLocks noChangeAspect="1"/>
          </p:cNvPicPr>
          <p:nvPr/>
        </p:nvPicPr>
        <p:blipFill>
          <a:blip r:embed="rId2"/>
          <a:stretch>
            <a:fillRect/>
          </a:stretch>
        </p:blipFill>
        <p:spPr>
          <a:xfrm>
            <a:off x="598434" y="2688392"/>
            <a:ext cx="7947132" cy="2792828"/>
          </a:xfrm>
          <a:prstGeom prst="rect">
            <a:avLst/>
          </a:prstGeom>
        </p:spPr>
      </p:pic>
    </p:spTree>
    <p:extLst>
      <p:ext uri="{BB962C8B-B14F-4D97-AF65-F5344CB8AC3E}">
        <p14:creationId xmlns:p14="http://schemas.microsoft.com/office/powerpoint/2010/main" val="1199884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论文投稿（</a:t>
            </a:r>
            <a:r>
              <a:rPr kumimoji="1" lang="en-US" altLang="zh-CN" dirty="0" smtClean="0"/>
              <a:t>ACL 2018)</a:t>
            </a:r>
            <a:endParaRPr kumimoji="1" lang="zh-CN" altLang="en-US" dirty="0"/>
          </a:p>
        </p:txBody>
      </p:sp>
      <p:sp>
        <p:nvSpPr>
          <p:cNvPr id="3" name="内容占位符 2"/>
          <p:cNvSpPr>
            <a:spLocks noGrp="1"/>
          </p:cNvSpPr>
          <p:nvPr>
            <p:ph idx="1"/>
          </p:nvPr>
        </p:nvSpPr>
        <p:spPr/>
        <p:txBody>
          <a:bodyPr/>
          <a:lstStyle/>
          <a:p>
            <a:r>
              <a:rPr kumimoji="1" lang="zh-CN" altLang="en-US" dirty="0" smtClean="0"/>
              <a:t>和本科生合作投稿，文献调研没做仔细</a:t>
            </a:r>
            <a:endParaRPr kumimoji="1" lang="en-US" altLang="zh-CN" dirty="0" smtClean="0"/>
          </a:p>
          <a:p>
            <a:r>
              <a:rPr kumimoji="1" lang="zh-CN" altLang="en-US" dirty="0" smtClean="0"/>
              <a:t>教训</a:t>
            </a:r>
            <a:endParaRPr kumimoji="1" lang="en-US" altLang="zh-CN" dirty="0" smtClean="0"/>
          </a:p>
          <a:p>
            <a:pPr lvl="1"/>
            <a:r>
              <a:rPr kumimoji="1" lang="zh-CN" altLang="en-US" dirty="0" smtClean="0"/>
              <a:t>被直接指出缺少关键方法比较</a:t>
            </a:r>
            <a:endParaRPr kumimoji="1" lang="en-US" altLang="zh-CN" dirty="0" smtClean="0"/>
          </a:p>
          <a:p>
            <a:pPr lvl="1"/>
            <a:r>
              <a:rPr kumimoji="1" lang="zh-CN" altLang="en-US" dirty="0" smtClean="0"/>
              <a:t>论文被拒</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22</a:t>
            </a:fld>
            <a:endParaRPr lang="zh-CN" altLang="en-US">
              <a:solidFill>
                <a:prstClr val="black">
                  <a:tint val="75000"/>
                </a:prstClr>
              </a:solidFill>
            </a:endParaRPr>
          </a:p>
        </p:txBody>
      </p:sp>
      <p:pic>
        <p:nvPicPr>
          <p:cNvPr id="6" name="图片 5"/>
          <p:cNvPicPr>
            <a:picLocks noChangeAspect="1"/>
          </p:cNvPicPr>
          <p:nvPr/>
        </p:nvPicPr>
        <p:blipFill>
          <a:blip r:embed="rId2"/>
          <a:stretch>
            <a:fillRect/>
          </a:stretch>
        </p:blipFill>
        <p:spPr>
          <a:xfrm>
            <a:off x="1835696" y="3284984"/>
            <a:ext cx="5283224" cy="2410791"/>
          </a:xfrm>
          <a:prstGeom prst="rect">
            <a:avLst/>
          </a:prstGeom>
          <a:ln>
            <a:solidFill>
              <a:schemeClr val="accent3">
                <a:lumMod val="60000"/>
                <a:lumOff val="40000"/>
              </a:schemeClr>
            </a:solidFill>
          </a:ln>
        </p:spPr>
      </p:pic>
      <p:sp>
        <p:nvSpPr>
          <p:cNvPr id="7" name="文本框 6"/>
          <p:cNvSpPr txBox="1"/>
          <p:nvPr/>
        </p:nvSpPr>
        <p:spPr>
          <a:xfrm>
            <a:off x="2461084" y="5754742"/>
            <a:ext cx="4032448" cy="338554"/>
          </a:xfrm>
          <a:prstGeom prst="rect">
            <a:avLst/>
          </a:prstGeom>
          <a:noFill/>
        </p:spPr>
        <p:txBody>
          <a:bodyPr wrap="square" rtlCol="0">
            <a:spAutoFit/>
          </a:bodyPr>
          <a:lstStyle/>
          <a:p>
            <a:pPr algn="ctr"/>
            <a:r>
              <a:rPr kumimoji="1" lang="zh-CN" altLang="en-US" sz="1600" dirty="0" smtClean="0"/>
              <a:t>当时总结</a:t>
            </a:r>
            <a:r>
              <a:rPr kumimoji="1" lang="zh-CN" altLang="en-US" sz="1600" smtClean="0"/>
              <a:t>的审稿意见</a:t>
            </a:r>
            <a:endParaRPr kumimoji="1" lang="zh-CN" altLang="en-US" sz="1600" dirty="0"/>
          </a:p>
        </p:txBody>
      </p:sp>
    </p:spTree>
    <p:extLst>
      <p:ext uri="{BB962C8B-B14F-4D97-AF65-F5344CB8AC3E}">
        <p14:creationId xmlns:p14="http://schemas.microsoft.com/office/powerpoint/2010/main" val="17054332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积累</a:t>
            </a:r>
            <a:endParaRPr kumimoji="1" lang="zh-CN" altLang="en-US" dirty="0"/>
          </a:p>
        </p:txBody>
      </p:sp>
      <p:sp>
        <p:nvSpPr>
          <p:cNvPr id="3" name="内容占位符 2"/>
          <p:cNvSpPr>
            <a:spLocks noGrp="1"/>
          </p:cNvSpPr>
          <p:nvPr>
            <p:ph idx="1"/>
          </p:nvPr>
        </p:nvSpPr>
        <p:spPr/>
        <p:txBody>
          <a:bodyPr/>
          <a:lstStyle/>
          <a:p>
            <a:r>
              <a:rPr kumimoji="1" lang="zh-CN" altLang="en-US" dirty="0" smtClean="0"/>
              <a:t>关注所有人工智能领域最新工作</a:t>
            </a:r>
            <a:endParaRPr kumimoji="1" lang="en-US" altLang="zh-CN" dirty="0" smtClean="0"/>
          </a:p>
          <a:p>
            <a:pPr lvl="1"/>
            <a:r>
              <a:rPr kumimoji="1" lang="zh-CN" altLang="en-US" dirty="0" smtClean="0"/>
              <a:t>包括</a:t>
            </a:r>
            <a:r>
              <a:rPr kumimoji="1" lang="en-US" altLang="zh-CN" dirty="0" smtClean="0"/>
              <a:t>NLP</a:t>
            </a:r>
            <a:r>
              <a:rPr kumimoji="1" lang="zh-CN" altLang="en-US" dirty="0" smtClean="0"/>
              <a:t>、</a:t>
            </a:r>
            <a:r>
              <a:rPr kumimoji="1" lang="en-US" altLang="zh-CN" dirty="0" smtClean="0"/>
              <a:t>CV</a:t>
            </a:r>
            <a:r>
              <a:rPr kumimoji="1" lang="zh-CN" altLang="en-US" dirty="0" smtClean="0"/>
              <a:t>、</a:t>
            </a:r>
            <a:r>
              <a:rPr kumimoji="1" lang="en-US" altLang="zh-CN" dirty="0" smtClean="0"/>
              <a:t>ML</a:t>
            </a:r>
            <a:r>
              <a:rPr kumimoji="1" lang="zh-CN" altLang="en-US" dirty="0" smtClean="0"/>
              <a:t>等</a:t>
            </a:r>
            <a:endParaRPr kumimoji="1" lang="en-US" altLang="zh-CN" dirty="0" smtClean="0"/>
          </a:p>
          <a:p>
            <a:pPr lvl="1"/>
            <a:r>
              <a:rPr kumimoji="1" lang="zh-CN" altLang="en-US" dirty="0" smtClean="0"/>
              <a:t>阅读论文超过</a:t>
            </a:r>
            <a:r>
              <a:rPr kumimoji="1" lang="en-US" altLang="zh-CN" dirty="0">
                <a:solidFill>
                  <a:srgbClr val="FF0000"/>
                </a:solidFill>
              </a:rPr>
              <a:t>2</a:t>
            </a:r>
            <a:r>
              <a:rPr kumimoji="1" lang="en-US" altLang="zh-CN" dirty="0" smtClean="0">
                <a:solidFill>
                  <a:srgbClr val="FF0000"/>
                </a:solidFill>
              </a:rPr>
              <a:t>000</a:t>
            </a:r>
            <a:r>
              <a:rPr kumimoji="1" lang="zh-CN" altLang="en-US" dirty="0" smtClean="0"/>
              <a:t>篇</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23</a:t>
            </a:fld>
            <a:endParaRPr lang="zh-CN" altLang="en-US">
              <a:solidFill>
                <a:prstClr val="black">
                  <a:tint val="75000"/>
                </a:prstClr>
              </a:solidFill>
            </a:endParaRPr>
          </a:p>
        </p:txBody>
      </p:sp>
      <p:pic>
        <p:nvPicPr>
          <p:cNvPr id="5" name="图片 4"/>
          <p:cNvPicPr>
            <a:picLocks noChangeAspect="1"/>
          </p:cNvPicPr>
          <p:nvPr/>
        </p:nvPicPr>
        <p:blipFill>
          <a:blip r:embed="rId3"/>
          <a:stretch>
            <a:fillRect/>
          </a:stretch>
        </p:blipFill>
        <p:spPr>
          <a:xfrm>
            <a:off x="2195736" y="2852936"/>
            <a:ext cx="4739599" cy="3643162"/>
          </a:xfrm>
          <a:prstGeom prst="rect">
            <a:avLst/>
          </a:prstGeom>
        </p:spPr>
      </p:pic>
    </p:spTree>
    <p:extLst>
      <p:ext uri="{BB962C8B-B14F-4D97-AF65-F5344CB8AC3E}">
        <p14:creationId xmlns:p14="http://schemas.microsoft.com/office/powerpoint/2010/main" val="17079471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研究内容</a:t>
            </a:r>
            <a:endParaRPr lang="zh-CN" altLang="en-US" dirty="0"/>
          </a:p>
        </p:txBody>
      </p:sp>
      <p:sp>
        <p:nvSpPr>
          <p:cNvPr id="8" name="矩形 7"/>
          <p:cNvSpPr/>
          <p:nvPr/>
        </p:nvSpPr>
        <p:spPr>
          <a:xfrm>
            <a:off x="1942352" y="1196751"/>
            <a:ext cx="7201648" cy="523220"/>
          </a:xfrm>
          <a:prstGeom prst="rect">
            <a:avLst/>
          </a:prstGeom>
        </p:spPr>
        <p:txBody>
          <a:bodyPr wrap="square">
            <a:spAutoFit/>
          </a:bodyPr>
          <a:lstStyle/>
          <a:p>
            <a:r>
              <a:rPr lang="zh-CN" altLang="en-US" sz="2800" dirty="0" smtClean="0">
                <a:latin typeface="DengXian" charset="-122"/>
                <a:ea typeface="DengXian" charset="-122"/>
                <a:cs typeface="DengXian" charset="-122"/>
              </a:rPr>
              <a:t>综合内部推理与外部</a:t>
            </a:r>
            <a:r>
              <a:rPr lang="zh-CN" altLang="en-US" sz="2800" dirty="0">
                <a:latin typeface="DengXian" charset="-122"/>
                <a:ea typeface="DengXian" charset="-122"/>
                <a:cs typeface="DengXian" charset="-122"/>
              </a:rPr>
              <a:t>信息</a:t>
            </a:r>
            <a:r>
              <a:rPr lang="zh-CN" altLang="en-US" sz="2800" dirty="0" smtClean="0">
                <a:latin typeface="DengXian" charset="-122"/>
                <a:ea typeface="DengXian" charset="-122"/>
                <a:cs typeface="DengXian" charset="-122"/>
              </a:rPr>
              <a:t>的知识</a:t>
            </a:r>
            <a:r>
              <a:rPr lang="zh-CN" altLang="en-US" sz="2800" dirty="0">
                <a:latin typeface="DengXian" charset="-122"/>
                <a:ea typeface="DengXian" charset="-122"/>
                <a:cs typeface="DengXian" charset="-122"/>
              </a:rPr>
              <a:t>表示学习</a:t>
            </a:r>
          </a:p>
        </p:txBody>
      </p:sp>
      <p:sp>
        <p:nvSpPr>
          <p:cNvPr id="9" name="矩形 8"/>
          <p:cNvSpPr/>
          <p:nvPr/>
        </p:nvSpPr>
        <p:spPr>
          <a:xfrm>
            <a:off x="251520" y="1196751"/>
            <a:ext cx="1656184" cy="523220"/>
          </a:xfrm>
          <a:prstGeom prst="rect">
            <a:avLst/>
          </a:prstGeom>
        </p:spPr>
        <p:txBody>
          <a:bodyPr wrap="square">
            <a:spAutoFit/>
          </a:bodyPr>
          <a:lstStyle/>
          <a:p>
            <a:r>
              <a:rPr lang="zh-CN" altLang="en-US" sz="2800" dirty="0" smtClean="0">
                <a:solidFill>
                  <a:srgbClr val="0F2AF1"/>
                </a:solidFill>
                <a:latin typeface="DengXian" charset="-122"/>
                <a:ea typeface="DengXian" charset="-122"/>
                <a:cs typeface="DengXian" charset="-122"/>
              </a:rPr>
              <a:t>创新思路</a:t>
            </a:r>
            <a:endParaRPr lang="zh-CN" altLang="en-US" sz="2800" dirty="0">
              <a:solidFill>
                <a:srgbClr val="0F2AF1"/>
              </a:solidFill>
              <a:latin typeface="DengXian" charset="-122"/>
              <a:ea typeface="DengXian" charset="-122"/>
              <a:cs typeface="DengXian" charset="-122"/>
            </a:endParaRPr>
          </a:p>
        </p:txBody>
      </p:sp>
      <p:pic>
        <p:nvPicPr>
          <p:cNvPr id="7" name="图片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6550" y="2105379"/>
            <a:ext cx="2939826" cy="1290365"/>
          </a:xfrm>
          <a:prstGeom prst="rect">
            <a:avLst/>
          </a:prstGeom>
        </p:spPr>
      </p:pic>
      <p:sp>
        <p:nvSpPr>
          <p:cNvPr id="11" name="文本框 10"/>
          <p:cNvSpPr txBox="1"/>
          <p:nvPr/>
        </p:nvSpPr>
        <p:spPr>
          <a:xfrm>
            <a:off x="5009136" y="3502749"/>
            <a:ext cx="2954655" cy="646331"/>
          </a:xfrm>
          <a:prstGeom prst="rect">
            <a:avLst/>
          </a:prstGeom>
          <a:noFill/>
        </p:spPr>
        <p:txBody>
          <a:bodyPr wrap="none" rtlCol="0">
            <a:spAutoFit/>
          </a:bodyPr>
          <a:lstStyle/>
          <a:p>
            <a:pPr algn="ctr"/>
            <a:r>
              <a:rPr kumimoji="1" lang="en-US" altLang="zh-CN" dirty="0" err="1" smtClean="0">
                <a:latin typeface="DengXian" charset="-122"/>
                <a:ea typeface="DengXian" charset="-122"/>
                <a:cs typeface="DengXian" charset="-122"/>
              </a:rPr>
              <a:t>PTransE</a:t>
            </a:r>
            <a:r>
              <a:rPr kumimoji="1" lang="zh-CN" altLang="en-US" dirty="0" smtClean="0">
                <a:latin typeface="DengXian" charset="-122"/>
                <a:ea typeface="DengXian" charset="-122"/>
                <a:cs typeface="DengXian" charset="-122"/>
              </a:rPr>
              <a:t> </a:t>
            </a:r>
            <a:r>
              <a:rPr kumimoji="1" lang="en-US" altLang="zh-CN" dirty="0" smtClean="0">
                <a:latin typeface="DengXian" charset="-122"/>
                <a:ea typeface="DengXian" charset="-122"/>
                <a:cs typeface="DengXian" charset="-122"/>
              </a:rPr>
              <a:t>(EMNLP</a:t>
            </a:r>
            <a:r>
              <a:rPr kumimoji="1" lang="zh-CN" altLang="en-US" dirty="0" smtClean="0">
                <a:latin typeface="DengXian" charset="-122"/>
                <a:ea typeface="DengXian" charset="-122"/>
                <a:cs typeface="DengXian" charset="-122"/>
              </a:rPr>
              <a:t> </a:t>
            </a:r>
            <a:r>
              <a:rPr kumimoji="1" lang="en-US" altLang="zh-CN" dirty="0" smtClean="0">
                <a:latin typeface="DengXian" charset="-122"/>
                <a:ea typeface="DengXian" charset="-122"/>
                <a:cs typeface="DengXian" charset="-122"/>
              </a:rPr>
              <a:t>2015)</a:t>
            </a:r>
          </a:p>
          <a:p>
            <a:pPr algn="ctr"/>
            <a:r>
              <a:rPr kumimoji="1" lang="zh-CN" altLang="en-US" dirty="0" smtClean="0">
                <a:solidFill>
                  <a:srgbClr val="0000FF"/>
                </a:solidFill>
                <a:latin typeface="DengXian" charset="-122"/>
                <a:ea typeface="DengXian" charset="-122"/>
                <a:cs typeface="DengXian" charset="-122"/>
              </a:rPr>
              <a:t>考虑知识图谱中的关系路径</a:t>
            </a:r>
            <a:endParaRPr kumimoji="1" lang="zh-CN" altLang="en-US" dirty="0">
              <a:solidFill>
                <a:srgbClr val="FF0000"/>
              </a:solidFill>
              <a:latin typeface="DengXian" charset="-122"/>
              <a:ea typeface="DengXian" charset="-122"/>
              <a:cs typeface="DengXian" charset="-122"/>
            </a:endParaRPr>
          </a:p>
        </p:txBody>
      </p:sp>
      <p:sp>
        <p:nvSpPr>
          <p:cNvPr id="13" name="文本框 12"/>
          <p:cNvSpPr txBox="1"/>
          <p:nvPr/>
        </p:nvSpPr>
        <p:spPr>
          <a:xfrm>
            <a:off x="1014654" y="3501008"/>
            <a:ext cx="2954655" cy="646331"/>
          </a:xfrm>
          <a:prstGeom prst="rect">
            <a:avLst/>
          </a:prstGeom>
          <a:noFill/>
        </p:spPr>
        <p:txBody>
          <a:bodyPr wrap="none" rtlCol="0">
            <a:spAutoFit/>
          </a:bodyPr>
          <a:lstStyle/>
          <a:p>
            <a:pPr algn="ctr"/>
            <a:r>
              <a:rPr kumimoji="1" lang="en-US" altLang="zh-CN" dirty="0" err="1" smtClean="0">
                <a:latin typeface="DengXian" charset="-122"/>
                <a:ea typeface="DengXian" charset="-122"/>
                <a:cs typeface="DengXian" charset="-122"/>
              </a:rPr>
              <a:t>TransR</a:t>
            </a:r>
            <a:r>
              <a:rPr kumimoji="1" lang="zh-CN" altLang="en-US" dirty="0" smtClean="0">
                <a:latin typeface="DengXian" charset="-122"/>
                <a:ea typeface="DengXian" charset="-122"/>
                <a:cs typeface="DengXian" charset="-122"/>
              </a:rPr>
              <a:t> </a:t>
            </a:r>
            <a:r>
              <a:rPr kumimoji="1" lang="en-US" altLang="zh-CN" dirty="0" smtClean="0">
                <a:latin typeface="DengXian" charset="-122"/>
                <a:ea typeface="DengXian" charset="-122"/>
                <a:cs typeface="DengXian" charset="-122"/>
              </a:rPr>
              <a:t>(AAAI</a:t>
            </a:r>
            <a:r>
              <a:rPr kumimoji="1" lang="zh-CN" altLang="en-US" dirty="0" smtClean="0">
                <a:latin typeface="DengXian" charset="-122"/>
                <a:ea typeface="DengXian" charset="-122"/>
                <a:cs typeface="DengXian" charset="-122"/>
              </a:rPr>
              <a:t> </a:t>
            </a:r>
            <a:r>
              <a:rPr kumimoji="1" lang="en-US" altLang="zh-CN" dirty="0" smtClean="0">
                <a:latin typeface="DengXian" charset="-122"/>
                <a:ea typeface="DengXian" charset="-122"/>
                <a:cs typeface="DengXian" charset="-122"/>
              </a:rPr>
              <a:t>2015)</a:t>
            </a:r>
          </a:p>
          <a:p>
            <a:pPr algn="ctr"/>
            <a:r>
              <a:rPr kumimoji="1" lang="zh-CN" altLang="en-US" dirty="0" smtClean="0">
                <a:solidFill>
                  <a:srgbClr val="0000FF"/>
                </a:solidFill>
                <a:latin typeface="DengXian" charset="-122"/>
                <a:ea typeface="DengXian" charset="-122"/>
                <a:cs typeface="DengXian" charset="-122"/>
              </a:rPr>
              <a:t>考虑知识图谱中的复杂关系</a:t>
            </a:r>
            <a:endParaRPr kumimoji="1" lang="en-US" altLang="zh-CN" dirty="0" smtClean="0">
              <a:solidFill>
                <a:srgbClr val="FF0000"/>
              </a:solidFill>
              <a:latin typeface="DengXian" charset="-122"/>
              <a:ea typeface="DengXian" charset="-122"/>
              <a:cs typeface="DengXian" charset="-122"/>
            </a:endParaRPr>
          </a:p>
        </p:txBody>
      </p:sp>
      <p:pic>
        <p:nvPicPr>
          <p:cNvPr id="14" name="图片 13"/>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262193" y="4299629"/>
            <a:ext cx="4470047" cy="1459271"/>
          </a:xfrm>
          <a:prstGeom prst="rect">
            <a:avLst/>
          </a:prstGeom>
        </p:spPr>
      </p:pic>
      <p:sp>
        <p:nvSpPr>
          <p:cNvPr id="15" name="文本框 14"/>
          <p:cNvSpPr txBox="1"/>
          <p:nvPr/>
        </p:nvSpPr>
        <p:spPr>
          <a:xfrm>
            <a:off x="2442811" y="5889024"/>
            <a:ext cx="4108817" cy="646331"/>
          </a:xfrm>
          <a:prstGeom prst="rect">
            <a:avLst/>
          </a:prstGeom>
          <a:noFill/>
        </p:spPr>
        <p:txBody>
          <a:bodyPr wrap="none" rtlCol="0">
            <a:spAutoFit/>
          </a:bodyPr>
          <a:lstStyle/>
          <a:p>
            <a:pPr algn="ctr"/>
            <a:r>
              <a:rPr kumimoji="1" lang="en-US" altLang="zh-CN" dirty="0" smtClean="0">
                <a:latin typeface="DengXian" charset="-122"/>
                <a:ea typeface="DengXian" charset="-122"/>
                <a:cs typeface="DengXian" charset="-122"/>
              </a:rPr>
              <a:t>KR-EAR</a:t>
            </a:r>
            <a:r>
              <a:rPr kumimoji="1" lang="zh-CN" altLang="en-US" dirty="0" smtClean="0">
                <a:latin typeface="DengXian" charset="-122"/>
                <a:ea typeface="DengXian" charset="-122"/>
                <a:cs typeface="DengXian" charset="-122"/>
              </a:rPr>
              <a:t> </a:t>
            </a:r>
            <a:r>
              <a:rPr kumimoji="1" lang="en-US" altLang="zh-CN" dirty="0" smtClean="0">
                <a:latin typeface="DengXian" charset="-122"/>
                <a:ea typeface="DengXian" charset="-122"/>
                <a:cs typeface="DengXian" charset="-122"/>
              </a:rPr>
              <a:t>(IJCAI</a:t>
            </a:r>
            <a:r>
              <a:rPr kumimoji="1" lang="zh-CN" altLang="en-US" dirty="0" smtClean="0">
                <a:latin typeface="DengXian" charset="-122"/>
                <a:ea typeface="DengXian" charset="-122"/>
                <a:cs typeface="DengXian" charset="-122"/>
              </a:rPr>
              <a:t> </a:t>
            </a:r>
            <a:r>
              <a:rPr kumimoji="1" lang="en-US" altLang="zh-CN" dirty="0" smtClean="0">
                <a:latin typeface="DengXian" charset="-122"/>
                <a:ea typeface="DengXian" charset="-122"/>
                <a:cs typeface="DengXian" charset="-122"/>
              </a:rPr>
              <a:t>2016)</a:t>
            </a:r>
          </a:p>
          <a:p>
            <a:pPr algn="ctr"/>
            <a:r>
              <a:rPr kumimoji="1" lang="zh-CN" altLang="en-US" dirty="0" smtClean="0">
                <a:solidFill>
                  <a:srgbClr val="0000FF"/>
                </a:solidFill>
                <a:latin typeface="DengXian" charset="-122"/>
                <a:ea typeface="DengXian" charset="-122"/>
                <a:cs typeface="DengXian" charset="-122"/>
              </a:rPr>
              <a:t>对知识图谱中实体属性和关系进行区分</a:t>
            </a:r>
            <a:endParaRPr kumimoji="1" lang="zh-CN" altLang="en-US" dirty="0">
              <a:solidFill>
                <a:srgbClr val="FF0000"/>
              </a:solidFill>
              <a:latin typeface="DengXian" charset="-122"/>
              <a:ea typeface="DengXian" charset="-122"/>
              <a:cs typeface="DengXian" charset="-122"/>
            </a:endParaRPr>
          </a:p>
        </p:txBody>
      </p:sp>
      <p:pic>
        <p:nvPicPr>
          <p:cNvPr id="20" name="内容占位符 4"/>
          <p:cNvPicPr>
            <a:picLocks noChangeAspect="1"/>
          </p:cNvPicPr>
          <p:nvPr/>
        </p:nvPicPr>
        <p:blipFill>
          <a:blip r:embed="rId5"/>
          <a:stretch>
            <a:fillRect/>
          </a:stretch>
        </p:blipFill>
        <p:spPr>
          <a:xfrm>
            <a:off x="1115616" y="2052767"/>
            <a:ext cx="2752730" cy="1395588"/>
          </a:xfrm>
          <a:prstGeom prst="rect">
            <a:avLst/>
          </a:prstGeom>
        </p:spPr>
      </p:pic>
      <p:sp>
        <p:nvSpPr>
          <p:cNvPr id="3" name="幻灯片编号占位符 2"/>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24</a:t>
            </a:fld>
            <a:endParaRPr lang="zh-CN" altLang="en-US">
              <a:solidFill>
                <a:prstClr val="black">
                  <a:tint val="75000"/>
                </a:prstClr>
              </a:solidFill>
            </a:endParaRPr>
          </a:p>
        </p:txBody>
      </p:sp>
    </p:spTree>
    <p:extLst>
      <p:ext uri="{BB962C8B-B14F-4D97-AF65-F5344CB8AC3E}">
        <p14:creationId xmlns:p14="http://schemas.microsoft.com/office/powerpoint/2010/main" val="1563819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467544" y="2223284"/>
            <a:ext cx="2808312" cy="2285836"/>
          </a:xfrm>
          <a:prstGeom prst="rect">
            <a:avLst/>
          </a:prstGeom>
        </p:spPr>
      </p:pic>
      <p:sp>
        <p:nvSpPr>
          <p:cNvPr id="2" name="标题 1"/>
          <p:cNvSpPr>
            <a:spLocks noGrp="1"/>
          </p:cNvSpPr>
          <p:nvPr>
            <p:ph type="title"/>
          </p:nvPr>
        </p:nvSpPr>
        <p:spPr/>
        <p:txBody>
          <a:bodyPr>
            <a:normAutofit/>
          </a:bodyPr>
          <a:lstStyle/>
          <a:p>
            <a:r>
              <a:rPr lang="zh-CN" altLang="en-US" dirty="0" smtClean="0"/>
              <a:t>研究内容</a:t>
            </a:r>
            <a:endParaRPr lang="zh-CN" altLang="en-US" dirty="0"/>
          </a:p>
        </p:txBody>
      </p:sp>
      <p:sp>
        <p:nvSpPr>
          <p:cNvPr id="8" name="矩形 7"/>
          <p:cNvSpPr/>
          <p:nvPr/>
        </p:nvSpPr>
        <p:spPr>
          <a:xfrm>
            <a:off x="1942352" y="1196751"/>
            <a:ext cx="7201648" cy="523220"/>
          </a:xfrm>
          <a:prstGeom prst="rect">
            <a:avLst/>
          </a:prstGeom>
        </p:spPr>
        <p:txBody>
          <a:bodyPr wrap="square">
            <a:spAutoFit/>
          </a:bodyPr>
          <a:lstStyle/>
          <a:p>
            <a:r>
              <a:rPr lang="zh-CN" altLang="en-US" sz="2800" dirty="0" smtClean="0">
                <a:latin typeface="DengXian" charset="-122"/>
                <a:ea typeface="DengXian" charset="-122"/>
                <a:cs typeface="DengXian" charset="-122"/>
              </a:rPr>
              <a:t>考虑噪音过滤与多语言信息的知识获取</a:t>
            </a:r>
            <a:endParaRPr lang="zh-CN" altLang="en-US" sz="2800" dirty="0">
              <a:latin typeface="DengXian" charset="-122"/>
              <a:ea typeface="DengXian" charset="-122"/>
              <a:cs typeface="DengXian" charset="-122"/>
            </a:endParaRPr>
          </a:p>
        </p:txBody>
      </p:sp>
      <p:sp>
        <p:nvSpPr>
          <p:cNvPr id="9" name="矩形 8"/>
          <p:cNvSpPr/>
          <p:nvPr/>
        </p:nvSpPr>
        <p:spPr>
          <a:xfrm>
            <a:off x="251520" y="1196751"/>
            <a:ext cx="1656184" cy="523220"/>
          </a:xfrm>
          <a:prstGeom prst="rect">
            <a:avLst/>
          </a:prstGeom>
        </p:spPr>
        <p:txBody>
          <a:bodyPr wrap="square">
            <a:spAutoFit/>
          </a:bodyPr>
          <a:lstStyle/>
          <a:p>
            <a:r>
              <a:rPr lang="zh-CN" altLang="en-US" sz="2800" dirty="0" smtClean="0">
                <a:solidFill>
                  <a:srgbClr val="0F2AF1"/>
                </a:solidFill>
                <a:latin typeface="DengXian" charset="-122"/>
                <a:ea typeface="DengXian" charset="-122"/>
                <a:cs typeface="DengXian" charset="-122"/>
              </a:rPr>
              <a:t>创新思路</a:t>
            </a:r>
            <a:endParaRPr lang="zh-CN" altLang="en-US" sz="2800" dirty="0">
              <a:solidFill>
                <a:srgbClr val="0F2AF1"/>
              </a:solidFill>
              <a:latin typeface="DengXian" charset="-122"/>
              <a:ea typeface="DengXian" charset="-122"/>
              <a:cs typeface="DengXian" charset="-122"/>
            </a:endParaRPr>
          </a:p>
        </p:txBody>
      </p:sp>
      <p:sp>
        <p:nvSpPr>
          <p:cNvPr id="11" name="文本框 10"/>
          <p:cNvSpPr txBox="1"/>
          <p:nvPr/>
        </p:nvSpPr>
        <p:spPr>
          <a:xfrm>
            <a:off x="4880530" y="4725144"/>
            <a:ext cx="2723823" cy="923330"/>
          </a:xfrm>
          <a:prstGeom prst="rect">
            <a:avLst/>
          </a:prstGeom>
          <a:noFill/>
        </p:spPr>
        <p:txBody>
          <a:bodyPr wrap="none" rtlCol="0">
            <a:spAutoFit/>
          </a:bodyPr>
          <a:lstStyle/>
          <a:p>
            <a:pPr algn="ctr"/>
            <a:r>
              <a:rPr kumimoji="1" lang="en-US" altLang="zh-CN" dirty="0" smtClean="0">
                <a:latin typeface="DengXian" charset="-122"/>
                <a:ea typeface="DengXian" charset="-122"/>
                <a:cs typeface="DengXian" charset="-122"/>
              </a:rPr>
              <a:t>MNRE</a:t>
            </a:r>
            <a:r>
              <a:rPr kumimoji="1" lang="zh-CN" altLang="en-US" dirty="0" smtClean="0">
                <a:latin typeface="DengXian" charset="-122"/>
                <a:ea typeface="DengXian" charset="-122"/>
                <a:cs typeface="DengXian" charset="-122"/>
              </a:rPr>
              <a:t> </a:t>
            </a:r>
            <a:r>
              <a:rPr kumimoji="1" lang="en-US" altLang="zh-CN" dirty="0" smtClean="0">
                <a:latin typeface="DengXian" charset="-122"/>
                <a:ea typeface="DengXian" charset="-122"/>
                <a:cs typeface="DengXian" charset="-122"/>
              </a:rPr>
              <a:t>(ACL2017)</a:t>
            </a:r>
          </a:p>
          <a:p>
            <a:pPr algn="ctr"/>
            <a:r>
              <a:rPr kumimoji="1" lang="zh-CN" altLang="en-US" dirty="0" smtClean="0">
                <a:solidFill>
                  <a:srgbClr val="0000FF"/>
                </a:solidFill>
                <a:latin typeface="DengXian" charset="-122"/>
                <a:ea typeface="DengXian" charset="-122"/>
                <a:cs typeface="DengXian" charset="-122"/>
              </a:rPr>
              <a:t>利用多语言数据信息进行</a:t>
            </a:r>
            <a:endParaRPr kumimoji="1" lang="en-US" altLang="zh-CN" dirty="0" smtClean="0">
              <a:solidFill>
                <a:srgbClr val="0000FF"/>
              </a:solidFill>
              <a:latin typeface="DengXian" charset="-122"/>
              <a:ea typeface="DengXian" charset="-122"/>
              <a:cs typeface="DengXian" charset="-122"/>
            </a:endParaRPr>
          </a:p>
          <a:p>
            <a:pPr algn="ctr"/>
            <a:r>
              <a:rPr kumimoji="1" lang="zh-CN" altLang="en-US" dirty="0" smtClean="0">
                <a:solidFill>
                  <a:srgbClr val="0000FF"/>
                </a:solidFill>
                <a:latin typeface="DengXian" charset="-122"/>
                <a:ea typeface="DengXian" charset="-122"/>
                <a:cs typeface="DengXian" charset="-122"/>
              </a:rPr>
              <a:t>联合关系抽取</a:t>
            </a:r>
            <a:endParaRPr kumimoji="1" lang="zh-CN" altLang="en-US" dirty="0">
              <a:solidFill>
                <a:srgbClr val="0000FF"/>
              </a:solidFill>
              <a:latin typeface="DengXian" charset="-122"/>
              <a:ea typeface="DengXian" charset="-122"/>
              <a:cs typeface="DengXian" charset="-122"/>
            </a:endParaRPr>
          </a:p>
        </p:txBody>
      </p:sp>
      <p:sp>
        <p:nvSpPr>
          <p:cNvPr id="13" name="文本框 12"/>
          <p:cNvSpPr txBox="1"/>
          <p:nvPr/>
        </p:nvSpPr>
        <p:spPr>
          <a:xfrm>
            <a:off x="412473" y="4715852"/>
            <a:ext cx="2954655" cy="923330"/>
          </a:xfrm>
          <a:prstGeom prst="rect">
            <a:avLst/>
          </a:prstGeom>
          <a:noFill/>
        </p:spPr>
        <p:txBody>
          <a:bodyPr wrap="none" rtlCol="0">
            <a:spAutoFit/>
          </a:bodyPr>
          <a:lstStyle/>
          <a:p>
            <a:pPr algn="ctr"/>
            <a:r>
              <a:rPr kumimoji="1" lang="en-US" altLang="zh-CN" dirty="0" smtClean="0">
                <a:latin typeface="DengXian" charset="-122"/>
                <a:ea typeface="DengXian" charset="-122"/>
                <a:cs typeface="DengXian" charset="-122"/>
              </a:rPr>
              <a:t>NRE</a:t>
            </a:r>
            <a:r>
              <a:rPr kumimoji="1" lang="zh-CN" altLang="en-US" dirty="0" smtClean="0">
                <a:latin typeface="DengXian" charset="-122"/>
                <a:ea typeface="DengXian" charset="-122"/>
                <a:cs typeface="DengXian" charset="-122"/>
              </a:rPr>
              <a:t> </a:t>
            </a:r>
            <a:r>
              <a:rPr kumimoji="1" lang="en-US" altLang="zh-CN" dirty="0" smtClean="0">
                <a:latin typeface="DengXian" charset="-122"/>
                <a:ea typeface="DengXian" charset="-122"/>
                <a:cs typeface="DengXian" charset="-122"/>
              </a:rPr>
              <a:t>(ACL</a:t>
            </a:r>
            <a:r>
              <a:rPr kumimoji="1" lang="zh-CN" altLang="en-US" dirty="0" smtClean="0">
                <a:latin typeface="DengXian" charset="-122"/>
                <a:ea typeface="DengXian" charset="-122"/>
                <a:cs typeface="DengXian" charset="-122"/>
              </a:rPr>
              <a:t> </a:t>
            </a:r>
            <a:r>
              <a:rPr kumimoji="1" lang="en-US" altLang="zh-CN" dirty="0" smtClean="0">
                <a:latin typeface="DengXian" charset="-122"/>
                <a:ea typeface="DengXian" charset="-122"/>
                <a:cs typeface="DengXian" charset="-122"/>
              </a:rPr>
              <a:t>2016)</a:t>
            </a:r>
          </a:p>
          <a:p>
            <a:pPr algn="ctr"/>
            <a:r>
              <a:rPr kumimoji="1" lang="zh-CN" altLang="en-US" dirty="0" smtClean="0">
                <a:solidFill>
                  <a:srgbClr val="0000FF"/>
                </a:solidFill>
                <a:latin typeface="DengXian" charset="-122"/>
                <a:ea typeface="DengXian" charset="-122"/>
                <a:cs typeface="DengXian" charset="-122"/>
              </a:rPr>
              <a:t>利用选择注意力机制对远程</a:t>
            </a:r>
            <a:endParaRPr kumimoji="1" lang="en-US" altLang="zh-CN" dirty="0" smtClean="0">
              <a:solidFill>
                <a:srgbClr val="0000FF"/>
              </a:solidFill>
              <a:latin typeface="DengXian" charset="-122"/>
              <a:ea typeface="DengXian" charset="-122"/>
              <a:cs typeface="DengXian" charset="-122"/>
            </a:endParaRPr>
          </a:p>
          <a:p>
            <a:pPr algn="ctr"/>
            <a:r>
              <a:rPr kumimoji="1" lang="zh-CN" altLang="en-US" dirty="0" smtClean="0">
                <a:solidFill>
                  <a:srgbClr val="0000FF"/>
                </a:solidFill>
                <a:latin typeface="DengXian" charset="-122"/>
                <a:ea typeface="DengXian" charset="-122"/>
                <a:cs typeface="DengXian" charset="-122"/>
              </a:rPr>
              <a:t>监督数据中的噪音进行过滤</a:t>
            </a:r>
            <a:endParaRPr kumimoji="1" lang="en-US" altLang="zh-CN" dirty="0" smtClean="0">
              <a:solidFill>
                <a:srgbClr val="FF0000"/>
              </a:solidFill>
              <a:latin typeface="DengXian" charset="-122"/>
              <a:ea typeface="DengXian" charset="-122"/>
              <a:cs typeface="DengXian" charset="-122"/>
            </a:endParaRPr>
          </a:p>
        </p:txBody>
      </p:sp>
      <p:pic>
        <p:nvPicPr>
          <p:cNvPr id="10" name="图片 9"/>
          <p:cNvPicPr>
            <a:picLocks noChangeAspect="1"/>
          </p:cNvPicPr>
          <p:nvPr/>
        </p:nvPicPr>
        <p:blipFill>
          <a:blip r:embed="rId4"/>
          <a:stretch>
            <a:fillRect/>
          </a:stretch>
        </p:blipFill>
        <p:spPr>
          <a:xfrm>
            <a:off x="3635896" y="2348880"/>
            <a:ext cx="5112568" cy="2262624"/>
          </a:xfrm>
          <a:prstGeom prst="rect">
            <a:avLst/>
          </a:prstGeom>
        </p:spPr>
      </p:pic>
      <p:sp>
        <p:nvSpPr>
          <p:cNvPr id="5" name="幻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25</a:t>
            </a:fld>
            <a:endParaRPr lang="zh-CN" altLang="en-US">
              <a:solidFill>
                <a:prstClr val="black">
                  <a:tint val="75000"/>
                </a:prstClr>
              </a:solidFill>
            </a:endParaRPr>
          </a:p>
        </p:txBody>
      </p:sp>
    </p:spTree>
    <p:extLst>
      <p:ext uri="{BB962C8B-B14F-4D97-AF65-F5344CB8AC3E}">
        <p14:creationId xmlns:p14="http://schemas.microsoft.com/office/powerpoint/2010/main" val="1952346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开源代码</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26</a:t>
            </a:fld>
            <a:endParaRPr lang="zh-CN" altLang="en-US">
              <a:solidFill>
                <a:prstClr val="black">
                  <a:tint val="75000"/>
                </a:prstClr>
              </a:solidFill>
            </a:endParaRPr>
          </a:p>
        </p:txBody>
      </p:sp>
      <p:pic>
        <p:nvPicPr>
          <p:cNvPr id="8" name="内容占位符 7"/>
          <p:cNvPicPr>
            <a:picLocks noGrp="1" noChangeAspect="1"/>
          </p:cNvPicPr>
          <p:nvPr>
            <p:ph idx="1"/>
          </p:nvPr>
        </p:nvPicPr>
        <p:blipFill rotWithShape="1">
          <a:blip r:embed="rId3"/>
          <a:srcRect t="7027" b="4840"/>
          <a:stretch/>
        </p:blipFill>
        <p:spPr>
          <a:xfrm>
            <a:off x="107504" y="1113274"/>
            <a:ext cx="8928992" cy="5340062"/>
          </a:xfrm>
        </p:spPr>
      </p:pic>
      <p:sp>
        <p:nvSpPr>
          <p:cNvPr id="6" name="矩形 5"/>
          <p:cNvSpPr/>
          <p:nvPr/>
        </p:nvSpPr>
        <p:spPr>
          <a:xfrm>
            <a:off x="395536" y="2276872"/>
            <a:ext cx="2664296" cy="424847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628429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Q&amp;A</a:t>
            </a:r>
            <a:endParaRPr kumimoji="1" lang="zh-CN" altLang="en-US" dirty="0"/>
          </a:p>
        </p:txBody>
      </p:sp>
      <p:sp>
        <p:nvSpPr>
          <p:cNvPr id="3" name="内容占位符 2"/>
          <p:cNvSpPr>
            <a:spLocks noGrp="1"/>
          </p:cNvSpPr>
          <p:nvPr>
            <p:ph idx="1"/>
          </p:nvPr>
        </p:nvSpPr>
        <p:spPr/>
        <p:txBody>
          <a:bodyPr>
            <a:normAutofit/>
          </a:bodyPr>
          <a:lstStyle/>
          <a:p>
            <a:pPr marL="457200" lvl="1" indent="0">
              <a:buNone/>
            </a:pPr>
            <a:endParaRPr kumimoji="1" lang="en-US" altLang="zh-CN" sz="3600" dirty="0"/>
          </a:p>
          <a:p>
            <a:pPr marL="457200" lvl="1" indent="0">
              <a:buNone/>
            </a:pPr>
            <a:endParaRPr kumimoji="1" lang="en-US" altLang="zh-CN" sz="3600" dirty="0" smtClean="0"/>
          </a:p>
          <a:p>
            <a:pPr marL="457200" lvl="1" indent="0">
              <a:buNone/>
            </a:pPr>
            <a:endParaRPr kumimoji="1" lang="en-US" altLang="zh-CN" sz="3600" dirty="0" smtClean="0"/>
          </a:p>
          <a:p>
            <a:pPr marL="457200" lvl="1" indent="0">
              <a:buNone/>
            </a:pPr>
            <a:r>
              <a:rPr kumimoji="1" lang="zh-CN" altLang="zh-CN" sz="3600" dirty="0" smtClean="0"/>
              <a:t> </a:t>
            </a:r>
            <a:r>
              <a:rPr kumimoji="1" lang="zh-CN" altLang="en-US" sz="3600" dirty="0" smtClean="0"/>
              <a:t>                          </a:t>
            </a:r>
            <a:r>
              <a:rPr kumimoji="1" lang="zh-CN" altLang="zh-CN" sz="3600" dirty="0" smtClean="0"/>
              <a:t> </a:t>
            </a:r>
            <a:r>
              <a:rPr kumimoji="1" lang="zh-CN" altLang="en-US" sz="3600" dirty="0" smtClean="0"/>
              <a:t>谢谢！</a:t>
            </a:r>
            <a:endParaRPr kumimoji="1" lang="zh-CN" altLang="en-US" sz="3600"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27</a:t>
            </a:fld>
            <a:endParaRPr lang="zh-CN" altLang="en-US">
              <a:solidFill>
                <a:prstClr val="black">
                  <a:tint val="75000"/>
                </a:prstClr>
              </a:solidFill>
            </a:endParaRPr>
          </a:p>
        </p:txBody>
      </p:sp>
    </p:spTree>
    <p:extLst>
      <p:ext uri="{BB962C8B-B14F-4D97-AF65-F5344CB8AC3E}">
        <p14:creationId xmlns:p14="http://schemas.microsoft.com/office/powerpoint/2010/main" val="24365567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科研伊始</a:t>
            </a:r>
          </a:p>
        </p:txBody>
      </p:sp>
      <p:pic>
        <p:nvPicPr>
          <p:cNvPr id="5" name="内容占位符 4"/>
          <p:cNvPicPr>
            <a:picLocks noGrp="1" noChangeAspect="1"/>
          </p:cNvPicPr>
          <p:nvPr>
            <p:ph idx="1"/>
          </p:nvPr>
        </p:nvPicPr>
        <p:blipFill>
          <a:blip r:embed="rId3"/>
          <a:srcRect t="3284" b="3284"/>
          <a:stretch>
            <a:fillRect/>
          </a:stretch>
        </p:blipFill>
        <p:spPr>
          <a:xfrm>
            <a:off x="2051720" y="2204864"/>
            <a:ext cx="5051930" cy="3096344"/>
          </a:xfrm>
        </p:spPr>
      </p:pic>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3</a:t>
            </a:fld>
            <a:endParaRPr lang="zh-CN" altLang="en-US">
              <a:solidFill>
                <a:prstClr val="black">
                  <a:tint val="75000"/>
                </a:prstClr>
              </a:solidFill>
            </a:endParaRPr>
          </a:p>
        </p:txBody>
      </p:sp>
    </p:spTree>
    <p:extLst>
      <p:ext uri="{BB962C8B-B14F-4D97-AF65-F5344CB8AC3E}">
        <p14:creationId xmlns:p14="http://schemas.microsoft.com/office/powerpoint/2010/main" val="38043086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科研伊始</a:t>
            </a:r>
            <a:endParaRPr kumimoji="1" lang="zh-CN" altLang="en-US" dirty="0"/>
          </a:p>
        </p:txBody>
      </p:sp>
      <p:sp>
        <p:nvSpPr>
          <p:cNvPr id="3" name="内容占位符 2"/>
          <p:cNvSpPr>
            <a:spLocks noGrp="1"/>
          </p:cNvSpPr>
          <p:nvPr>
            <p:ph idx="1"/>
          </p:nvPr>
        </p:nvSpPr>
        <p:spPr/>
        <p:txBody>
          <a:bodyPr/>
          <a:lstStyle/>
          <a:p>
            <a:pPr marL="0" indent="0" algn="ctr">
              <a:buNone/>
            </a:pPr>
            <a:r>
              <a:rPr kumimoji="1" lang="zh-CN" altLang="en-US" dirty="0" smtClean="0"/>
              <a:t>第一个工作</a:t>
            </a:r>
            <a:r>
              <a:rPr kumimoji="1" lang="zh-CN" altLang="zh-CN" dirty="0"/>
              <a:t>，</a:t>
            </a:r>
            <a:r>
              <a:rPr kumimoji="1" lang="zh-CN" altLang="en-US" dirty="0" smtClean="0">
                <a:solidFill>
                  <a:srgbClr val="FF0000"/>
                </a:solidFill>
              </a:rPr>
              <a:t>半年</a:t>
            </a:r>
            <a:r>
              <a:rPr kumimoji="1" lang="zh-CN" altLang="en-US" dirty="0" smtClean="0"/>
              <a:t>的讨论与实验</a:t>
            </a:r>
            <a:endParaRPr kumimoji="1" lang="en-US" altLang="zh-CN" dirty="0" smtClean="0"/>
          </a:p>
          <a:p>
            <a:pPr marL="0" indent="0" algn="ctr">
              <a:buNone/>
            </a:pPr>
            <a:r>
              <a:rPr kumimoji="1" lang="zh-CN" altLang="en-US" dirty="0" smtClean="0">
                <a:solidFill>
                  <a:srgbClr val="FF0000"/>
                </a:solidFill>
              </a:rPr>
              <a:t>投稿前</a:t>
            </a:r>
            <a:r>
              <a:rPr kumimoji="1" lang="zh-CN" altLang="en-US" dirty="0" smtClean="0"/>
              <a:t>发现实验有问题</a:t>
            </a:r>
            <a:r>
              <a:rPr kumimoji="1" lang="zh-CN" altLang="zh-CN" dirty="0"/>
              <a:t>，</a:t>
            </a:r>
            <a:r>
              <a:rPr kumimoji="1" lang="zh-CN" altLang="en-US" dirty="0" smtClean="0">
                <a:solidFill>
                  <a:srgbClr val="FF0000"/>
                </a:solidFill>
              </a:rPr>
              <a:t>撤稿</a:t>
            </a:r>
            <a:r>
              <a:rPr kumimoji="1" lang="zh-CN" altLang="en-US" dirty="0" smtClean="0"/>
              <a:t>！</a:t>
            </a:r>
            <a:endParaRPr kumimoji="1" lang="en-US" altLang="zh-CN" dirty="0" smtClean="0"/>
          </a:p>
          <a:p>
            <a:pPr marL="0" indent="0" algn="ctr">
              <a:buNone/>
            </a:pP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4</a:t>
            </a:fld>
            <a:endParaRPr lang="zh-CN" altLang="en-US">
              <a:solidFill>
                <a:prstClr val="black">
                  <a:tint val="75000"/>
                </a:prstClr>
              </a:solidFill>
            </a:endParaRPr>
          </a:p>
        </p:txBody>
      </p:sp>
      <p:pic>
        <p:nvPicPr>
          <p:cNvPr id="5" name="图片 4"/>
          <p:cNvPicPr>
            <a:picLocks noChangeAspect="1"/>
          </p:cNvPicPr>
          <p:nvPr/>
        </p:nvPicPr>
        <p:blipFill>
          <a:blip r:embed="rId3"/>
          <a:stretch>
            <a:fillRect/>
          </a:stretch>
        </p:blipFill>
        <p:spPr>
          <a:xfrm>
            <a:off x="3131840" y="2507208"/>
            <a:ext cx="3370064" cy="3370064"/>
          </a:xfrm>
          <a:prstGeom prst="rect">
            <a:avLst/>
          </a:prstGeom>
        </p:spPr>
      </p:pic>
    </p:spTree>
    <p:extLst>
      <p:ext uri="{BB962C8B-B14F-4D97-AF65-F5344CB8AC3E}">
        <p14:creationId xmlns:p14="http://schemas.microsoft.com/office/powerpoint/2010/main" val="29838310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科研选择</a:t>
            </a:r>
            <a:endParaRPr kumimoji="1" lang="zh-CN" altLang="en-US" dirty="0"/>
          </a:p>
        </p:txBody>
      </p:sp>
      <p:sp>
        <p:nvSpPr>
          <p:cNvPr id="3" name="内容占位符 2"/>
          <p:cNvSpPr>
            <a:spLocks noGrp="1"/>
          </p:cNvSpPr>
          <p:nvPr>
            <p:ph idx="1"/>
          </p:nvPr>
        </p:nvSpPr>
        <p:spPr/>
        <p:txBody>
          <a:bodyPr/>
          <a:lstStyle/>
          <a:p>
            <a:pPr marL="0" indent="0" algn="ctr">
              <a:buNone/>
            </a:pPr>
            <a:r>
              <a:rPr kumimoji="1" lang="zh-CN" altLang="en-US" dirty="0" smtClean="0"/>
              <a:t>优先毕业</a:t>
            </a:r>
            <a:r>
              <a:rPr kumimoji="1" lang="en-US" altLang="zh-CN" dirty="0" smtClean="0"/>
              <a:t> or </a:t>
            </a:r>
            <a:r>
              <a:rPr kumimoji="1" lang="zh-CN" altLang="en-US" dirty="0" smtClean="0"/>
              <a:t>高水平研究？</a:t>
            </a:r>
            <a:endParaRPr kumimoji="1" lang="en-US" altLang="zh-CN" dirty="0" smtClean="0"/>
          </a:p>
          <a:p>
            <a:pPr marL="0" indent="0" algn="ctr">
              <a:buNone/>
            </a:pPr>
            <a:r>
              <a:rPr kumimoji="1" lang="zh-CN" altLang="en-US" dirty="0" smtClean="0"/>
              <a:t>遵循内心！</a:t>
            </a:r>
            <a:endParaRPr kumimoji="1" lang="en-US" altLang="zh-CN" dirty="0" smtClean="0"/>
          </a:p>
          <a:p>
            <a:pPr marL="0" indent="0" algn="ctr">
              <a:buNone/>
            </a:pP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5</a:t>
            </a:fld>
            <a:endParaRPr lang="zh-CN" altLang="en-US">
              <a:solidFill>
                <a:prstClr val="black">
                  <a:tint val="75000"/>
                </a:prstClr>
              </a:solidFill>
            </a:endParaRPr>
          </a:p>
        </p:txBody>
      </p:sp>
      <p:pic>
        <p:nvPicPr>
          <p:cNvPr id="6" name="图片 5"/>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6308" y1="21077" x2="16308" y2="21077"/>
                      </a14:backgroundRemoval>
                    </a14:imgEffect>
                  </a14:imgLayer>
                </a14:imgProps>
              </a:ext>
            </a:extLst>
          </a:blip>
          <a:stretch>
            <a:fillRect/>
          </a:stretch>
        </p:blipFill>
        <p:spPr>
          <a:xfrm>
            <a:off x="2411760" y="1844824"/>
            <a:ext cx="4265712" cy="4265712"/>
          </a:xfrm>
          <a:prstGeom prst="rect">
            <a:avLst/>
          </a:prstGeom>
        </p:spPr>
      </p:pic>
    </p:spTree>
    <p:extLst>
      <p:ext uri="{BB962C8B-B14F-4D97-AF65-F5344CB8AC3E}">
        <p14:creationId xmlns:p14="http://schemas.microsoft.com/office/powerpoint/2010/main" val="20920712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选择</a:t>
            </a:r>
            <a:r>
              <a:rPr kumimoji="1" lang="zh-CN" altLang="en-US" dirty="0" smtClean="0">
                <a:solidFill>
                  <a:srgbClr val="FF0000"/>
                </a:solidFill>
              </a:rPr>
              <a:t>热</a:t>
            </a:r>
            <a:r>
              <a:rPr kumimoji="1" lang="zh-CN" altLang="en-US" dirty="0" smtClean="0"/>
              <a:t>门的方向</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6</a:t>
            </a:fld>
            <a:endParaRPr lang="zh-CN" altLang="en-US">
              <a:solidFill>
                <a:prstClr val="black">
                  <a:tint val="75000"/>
                </a:prstClr>
              </a:solidFill>
            </a:endParaRPr>
          </a:p>
        </p:txBody>
      </p:sp>
      <p:pic>
        <p:nvPicPr>
          <p:cNvPr id="5" name="图片 4"/>
          <p:cNvPicPr>
            <a:picLocks noChangeAspect="1"/>
          </p:cNvPicPr>
          <p:nvPr/>
        </p:nvPicPr>
        <p:blipFill rotWithShape="1">
          <a:blip r:embed="rId2"/>
          <a:srcRect b="3755"/>
          <a:stretch/>
        </p:blipFill>
        <p:spPr>
          <a:xfrm>
            <a:off x="625370" y="1316766"/>
            <a:ext cx="7893259" cy="5064562"/>
          </a:xfrm>
          <a:prstGeom prst="rect">
            <a:avLst/>
          </a:prstGeom>
        </p:spPr>
      </p:pic>
    </p:spTree>
    <p:extLst>
      <p:ext uri="{BB962C8B-B14F-4D97-AF65-F5344CB8AC3E}">
        <p14:creationId xmlns:p14="http://schemas.microsoft.com/office/powerpoint/2010/main" val="1731968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选择</a:t>
            </a:r>
            <a:r>
              <a:rPr kumimoji="1" lang="zh-CN" altLang="en-US" dirty="0" smtClean="0">
                <a:solidFill>
                  <a:srgbClr val="FF0000"/>
                </a:solidFill>
              </a:rPr>
              <a:t>冷</a:t>
            </a:r>
            <a:r>
              <a:rPr kumimoji="1" lang="zh-CN" altLang="en-US" dirty="0" smtClean="0"/>
              <a:t>门的方向</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7</a:t>
            </a:fld>
            <a:endParaRPr lang="zh-CN" altLang="en-US">
              <a:solidFill>
                <a:prstClr val="black">
                  <a:tint val="75000"/>
                </a:prstClr>
              </a:solidFill>
            </a:endParaRPr>
          </a:p>
        </p:txBody>
      </p:sp>
      <p:pic>
        <p:nvPicPr>
          <p:cNvPr id="7" name="图片 6"/>
          <p:cNvPicPr>
            <a:picLocks noChangeAspect="1"/>
          </p:cNvPicPr>
          <p:nvPr/>
        </p:nvPicPr>
        <p:blipFill>
          <a:blip r:embed="rId3"/>
          <a:stretch>
            <a:fillRect/>
          </a:stretch>
        </p:blipFill>
        <p:spPr>
          <a:xfrm>
            <a:off x="2270188" y="1029920"/>
            <a:ext cx="4603624" cy="5639440"/>
          </a:xfrm>
          <a:prstGeom prst="rect">
            <a:avLst/>
          </a:prstGeom>
        </p:spPr>
      </p:pic>
    </p:spTree>
    <p:extLst>
      <p:ext uri="{BB962C8B-B14F-4D97-AF65-F5344CB8AC3E}">
        <p14:creationId xmlns:p14="http://schemas.microsoft.com/office/powerpoint/2010/main" val="15414587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科研选择</a:t>
            </a:r>
            <a:endParaRPr kumimoji="1" lang="zh-CN" altLang="en-US" dirty="0"/>
          </a:p>
        </p:txBody>
      </p:sp>
      <p:sp>
        <p:nvSpPr>
          <p:cNvPr id="3" name="内容占位符 2"/>
          <p:cNvSpPr>
            <a:spLocks noGrp="1"/>
          </p:cNvSpPr>
          <p:nvPr>
            <p:ph idx="1"/>
          </p:nvPr>
        </p:nvSpPr>
        <p:spPr>
          <a:xfrm>
            <a:off x="4860032" y="1484784"/>
            <a:ext cx="4176464" cy="4968552"/>
          </a:xfrm>
        </p:spPr>
        <p:txBody>
          <a:bodyPr>
            <a:normAutofit/>
          </a:bodyPr>
          <a:lstStyle/>
          <a:p>
            <a:r>
              <a:rPr kumimoji="1" lang="zh-CN" altLang="en-US" sz="2800" dirty="0"/>
              <a:t>重要问题、</a:t>
            </a:r>
            <a:r>
              <a:rPr kumimoji="1" lang="zh-CN" altLang="en-US" sz="2800" dirty="0" smtClean="0"/>
              <a:t>重大挑战</a:t>
            </a:r>
            <a:endParaRPr kumimoji="1" lang="en-US" altLang="zh-CN" sz="2800" dirty="0" smtClean="0"/>
          </a:p>
          <a:p>
            <a:endParaRPr kumimoji="1" lang="en-US" altLang="zh-CN" sz="2800" dirty="0"/>
          </a:p>
          <a:p>
            <a:r>
              <a:rPr kumimoji="1" lang="zh-CN" altLang="en-US" sz="2800" dirty="0" smtClean="0"/>
              <a:t>自己感兴趣（</a:t>
            </a:r>
            <a:r>
              <a:rPr kumimoji="1" lang="zh-CN" altLang="en-US" sz="2800" dirty="0" smtClean="0">
                <a:solidFill>
                  <a:srgbClr val="FF0000"/>
                </a:solidFill>
              </a:rPr>
              <a:t>重要！</a:t>
            </a:r>
            <a:r>
              <a:rPr kumimoji="1" lang="zh-CN" altLang="en-US" sz="2800" dirty="0" smtClean="0"/>
              <a:t>）</a:t>
            </a:r>
            <a:endParaRPr kumimoji="1" lang="en-US" altLang="zh-CN" sz="2800" dirty="0" smtClean="0"/>
          </a:p>
          <a:p>
            <a:endParaRPr kumimoji="1" lang="en-US" altLang="zh-CN" sz="2800" dirty="0"/>
          </a:p>
          <a:p>
            <a:r>
              <a:rPr kumimoji="1" lang="zh-CN" altLang="en-US" sz="2800" dirty="0" smtClean="0"/>
              <a:t>即将成为热门</a:t>
            </a:r>
            <a:r>
              <a:rPr kumimoji="1" lang="zh-CN" altLang="en-US" sz="2800" dirty="0"/>
              <a:t>（</a:t>
            </a:r>
            <a:r>
              <a:rPr kumimoji="1" lang="en-US" altLang="zh-CN" sz="2800" dirty="0" smtClean="0"/>
              <a:t>optional</a:t>
            </a:r>
            <a:r>
              <a:rPr kumimoji="1" lang="zh-CN" altLang="en-US" sz="2800" dirty="0"/>
              <a:t>）</a:t>
            </a: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8</a:t>
            </a:fld>
            <a:endParaRPr lang="zh-CN" altLang="en-US">
              <a:solidFill>
                <a:prstClr val="black">
                  <a:tint val="75000"/>
                </a:prstClr>
              </a:solidFill>
            </a:endParaRPr>
          </a:p>
        </p:txBody>
      </p:sp>
      <p:pic>
        <p:nvPicPr>
          <p:cNvPr id="6" name="图片 5"/>
          <p:cNvPicPr>
            <a:picLocks noChangeAspect="1"/>
          </p:cNvPicPr>
          <p:nvPr/>
        </p:nvPicPr>
        <p:blipFill rotWithShape="1">
          <a:blip r:embed="rId2"/>
          <a:srcRect l="15350" r="34250"/>
          <a:stretch/>
        </p:blipFill>
        <p:spPr>
          <a:xfrm>
            <a:off x="362317" y="1018724"/>
            <a:ext cx="4217384" cy="5578628"/>
          </a:xfrm>
          <a:prstGeom prst="rect">
            <a:avLst/>
          </a:prstGeom>
        </p:spPr>
      </p:pic>
    </p:spTree>
    <p:extLst>
      <p:ext uri="{BB962C8B-B14F-4D97-AF65-F5344CB8AC3E}">
        <p14:creationId xmlns:p14="http://schemas.microsoft.com/office/powerpoint/2010/main" val="9623162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研究背景</a:t>
            </a:r>
            <a:endParaRPr kumimoji="1" lang="zh-CN" altLang="en-US" dirty="0"/>
          </a:p>
        </p:txBody>
      </p:sp>
      <p:sp>
        <p:nvSpPr>
          <p:cNvPr id="3" name="内容占位符 2"/>
          <p:cNvSpPr>
            <a:spLocks noGrp="1"/>
          </p:cNvSpPr>
          <p:nvPr>
            <p:ph idx="1"/>
          </p:nvPr>
        </p:nvSpPr>
        <p:spPr/>
        <p:txBody>
          <a:bodyPr>
            <a:normAutofit/>
          </a:bodyPr>
          <a:lstStyle/>
          <a:p>
            <a:r>
              <a:rPr kumimoji="1" lang="zh-CN" altLang="en-US" dirty="0" smtClean="0"/>
              <a:t>自然语言理解是人工智能基础理论体系的核心之一</a:t>
            </a:r>
            <a:endParaRPr kumimoji="1" lang="en-US" altLang="zh-CN" dirty="0" smtClean="0"/>
          </a:p>
          <a:p>
            <a:r>
              <a:rPr kumimoji="1" lang="zh-CN" altLang="en-US" dirty="0" smtClean="0"/>
              <a:t>自然语言理解尚处于</a:t>
            </a:r>
            <a:r>
              <a:rPr kumimoji="1" lang="zh-CN" altLang="en-US" dirty="0" smtClean="0">
                <a:solidFill>
                  <a:srgbClr val="FF0000"/>
                </a:solidFill>
              </a:rPr>
              <a:t>匹配</a:t>
            </a:r>
            <a:r>
              <a:rPr kumimoji="1" lang="zh-CN" altLang="en-US" dirty="0" smtClean="0"/>
              <a:t>阶段，无法做到</a:t>
            </a:r>
            <a:r>
              <a:rPr kumimoji="1" lang="zh-CN" altLang="en-US" dirty="0" smtClean="0">
                <a:solidFill>
                  <a:srgbClr val="FF0000"/>
                </a:solidFill>
              </a:rPr>
              <a:t>理解</a:t>
            </a:r>
            <a:endParaRPr kumimoji="1" lang="zh-CN" altLang="en-US" dirty="0">
              <a:solidFill>
                <a:srgbClr val="FF0000"/>
              </a:solidFill>
            </a:endParaRP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9</a:t>
            </a:fld>
            <a:endParaRPr lang="zh-CN" altLang="en-US">
              <a:solidFill>
                <a:prstClr val="black">
                  <a:tint val="75000"/>
                </a:prstClr>
              </a:solidFill>
            </a:endParaRPr>
          </a:p>
        </p:txBody>
      </p:sp>
      <p:sp>
        <p:nvSpPr>
          <p:cNvPr id="5" name="文本框 4"/>
          <p:cNvSpPr txBox="1"/>
          <p:nvPr/>
        </p:nvSpPr>
        <p:spPr>
          <a:xfrm>
            <a:off x="971600" y="4645717"/>
            <a:ext cx="3600400" cy="461665"/>
          </a:xfrm>
          <a:prstGeom prst="rect">
            <a:avLst/>
          </a:prstGeom>
          <a:noFill/>
        </p:spPr>
        <p:txBody>
          <a:bodyPr wrap="square" rtlCol="0">
            <a:spAutoFit/>
          </a:bodyPr>
          <a:lstStyle/>
          <a:p>
            <a:pPr algn="ctr"/>
            <a:r>
              <a:rPr lang="zh-CN" altLang="en-US" sz="2400" dirty="0" smtClean="0">
                <a:latin typeface="DengXian" charset="-122"/>
                <a:ea typeface="DengXian" charset="-122"/>
                <a:cs typeface="DengXian" charset="-122"/>
              </a:rPr>
              <a:t>自然语言理解</a:t>
            </a:r>
            <a:endParaRPr lang="zh-CN" altLang="en-US" sz="2400" dirty="0">
              <a:latin typeface="DengXian" charset="-122"/>
              <a:ea typeface="DengXian" charset="-122"/>
              <a:cs typeface="DengXian" charset="-122"/>
            </a:endParaRPr>
          </a:p>
        </p:txBody>
      </p:sp>
      <p:pic>
        <p:nvPicPr>
          <p:cNvPr id="6" name="图片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83183" y="3140968"/>
            <a:ext cx="3137297" cy="1556047"/>
          </a:xfrm>
          <a:prstGeom prst="rect">
            <a:avLst/>
          </a:prstGeom>
        </p:spPr>
      </p:pic>
      <p:sp>
        <p:nvSpPr>
          <p:cNvPr id="7" name="文本框 6"/>
          <p:cNvSpPr txBox="1"/>
          <p:nvPr/>
        </p:nvSpPr>
        <p:spPr>
          <a:xfrm>
            <a:off x="303489" y="5877272"/>
            <a:ext cx="8516983" cy="584776"/>
          </a:xfrm>
          <a:prstGeom prst="rect">
            <a:avLst/>
          </a:prstGeom>
          <a:solidFill>
            <a:schemeClr val="accent4">
              <a:lumMod val="40000"/>
              <a:lumOff val="60000"/>
            </a:schemeClr>
          </a:solidFill>
          <a:ln w="38100">
            <a:noFill/>
          </a:ln>
        </p:spPr>
        <p:txBody>
          <a:bodyPr wrap="square" rtlCol="0">
            <a:spAutoFit/>
          </a:bodyPr>
          <a:lstStyle/>
          <a:p>
            <a:pPr algn="ctr"/>
            <a:r>
              <a:rPr lang="zh-CN" altLang="en-US" sz="3200" dirty="0" smtClean="0">
                <a:ln w="0"/>
                <a:solidFill>
                  <a:srgbClr val="FF0000"/>
                </a:solidFill>
                <a:latin typeface="DengXian" charset="-122"/>
                <a:ea typeface="DengXian" charset="-122"/>
                <a:cs typeface="DengXian" charset="-122"/>
              </a:rPr>
              <a:t>利用知识</a:t>
            </a:r>
            <a:r>
              <a:rPr lang="zh-CN" altLang="en-US" sz="3200" dirty="0" smtClean="0">
                <a:ln w="0"/>
                <a:latin typeface="DengXian" charset="-122"/>
                <a:ea typeface="DengXian" charset="-122"/>
                <a:cs typeface="DengXian" charset="-122"/>
              </a:rPr>
              <a:t>是真正实现自然语言理解的关键要素</a:t>
            </a:r>
            <a:endParaRPr lang="zh-CN" altLang="en-US" sz="3200" dirty="0">
              <a:ln w="0"/>
              <a:latin typeface="DengXian" charset="-122"/>
              <a:ea typeface="DengXian" charset="-122"/>
              <a:cs typeface="DengXian" charset="-122"/>
            </a:endParaRPr>
          </a:p>
        </p:txBody>
      </p:sp>
      <p:sp>
        <p:nvSpPr>
          <p:cNvPr id="9" name="圆角矩形 8"/>
          <p:cNvSpPr/>
          <p:nvPr/>
        </p:nvSpPr>
        <p:spPr>
          <a:xfrm>
            <a:off x="6228184" y="3212976"/>
            <a:ext cx="1728192" cy="720080"/>
          </a:xfrm>
          <a:prstGeom prst="round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800" b="1" dirty="0" smtClean="0">
                <a:solidFill>
                  <a:schemeClr val="tx1"/>
                </a:solidFill>
              </a:rPr>
              <a:t>世界知识</a:t>
            </a:r>
            <a:endParaRPr kumimoji="1" lang="zh-CN" altLang="en-US" sz="2800" b="1" dirty="0">
              <a:solidFill>
                <a:schemeClr val="tx1"/>
              </a:solidFill>
            </a:endParaRPr>
          </a:p>
        </p:txBody>
      </p:sp>
      <p:sp>
        <p:nvSpPr>
          <p:cNvPr id="10" name="圆角矩形 9"/>
          <p:cNvSpPr/>
          <p:nvPr/>
        </p:nvSpPr>
        <p:spPr>
          <a:xfrm>
            <a:off x="6228184" y="4509120"/>
            <a:ext cx="1728192" cy="720080"/>
          </a:xfrm>
          <a:prstGeom prst="round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800" b="1" dirty="0" smtClean="0">
                <a:solidFill>
                  <a:schemeClr val="tx1"/>
                </a:solidFill>
              </a:rPr>
              <a:t>语言知识</a:t>
            </a:r>
            <a:endParaRPr kumimoji="1" lang="zh-CN" altLang="en-US" sz="2800" b="1" dirty="0">
              <a:solidFill>
                <a:schemeClr val="tx1"/>
              </a:solidFill>
            </a:endParaRPr>
          </a:p>
        </p:txBody>
      </p:sp>
      <p:sp>
        <p:nvSpPr>
          <p:cNvPr id="12" name="左箭头 11"/>
          <p:cNvSpPr/>
          <p:nvPr/>
        </p:nvSpPr>
        <p:spPr>
          <a:xfrm>
            <a:off x="4788024" y="3933056"/>
            <a:ext cx="1008112" cy="504056"/>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1451006"/>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主题">
  <a:themeElements>
    <a:clrScheme name="元素">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slides_lyk</Template>
  <TotalTime>32525</TotalTime>
  <Words>2132</Words>
  <Application>Microsoft Macintosh PowerPoint</Application>
  <PresentationFormat>全屏显示(4:3)</PresentationFormat>
  <Paragraphs>210</Paragraphs>
  <Slides>27</Slides>
  <Notes>15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Arial</vt:lpstr>
      <vt:lpstr>Calibri</vt:lpstr>
      <vt:lpstr>DengXian</vt:lpstr>
      <vt:lpstr>Georgia</vt:lpstr>
      <vt:lpstr>黑体</vt:lpstr>
      <vt:lpstr>华文黑体</vt:lpstr>
      <vt:lpstr>宋体</vt:lpstr>
      <vt:lpstr>微软雅黑</vt:lpstr>
      <vt:lpstr>1_Office 主题</vt:lpstr>
      <vt:lpstr>PowerPoint 演示文稿</vt:lpstr>
      <vt:lpstr>科研伊始</vt:lpstr>
      <vt:lpstr>科研伊始</vt:lpstr>
      <vt:lpstr>科研伊始</vt:lpstr>
      <vt:lpstr>科研选择</vt:lpstr>
      <vt:lpstr>选择热门的方向</vt:lpstr>
      <vt:lpstr>选择冷门的方向</vt:lpstr>
      <vt:lpstr>科研选择</vt:lpstr>
      <vt:lpstr>研究背景</vt:lpstr>
      <vt:lpstr>研究方向</vt:lpstr>
      <vt:lpstr>下一个故事：毕设</vt:lpstr>
      <vt:lpstr>坚持</vt:lpstr>
      <vt:lpstr>坚持</vt:lpstr>
      <vt:lpstr>论文写作</vt:lpstr>
      <vt:lpstr>论文写作</vt:lpstr>
      <vt:lpstr>实验设计</vt:lpstr>
      <vt:lpstr>论文例子</vt:lpstr>
      <vt:lpstr>论文例子</vt:lpstr>
      <vt:lpstr>论文例子</vt:lpstr>
      <vt:lpstr>论文投稿（IJCAI 2015)</vt:lpstr>
      <vt:lpstr>论文投稿（EMNLP2015)</vt:lpstr>
      <vt:lpstr>论文投稿（ACL 2018)</vt:lpstr>
      <vt:lpstr>积累</vt:lpstr>
      <vt:lpstr>研究内容</vt:lpstr>
      <vt:lpstr>研究内容</vt:lpstr>
      <vt:lpstr>开源代码</vt:lpstr>
      <vt:lpstr>Q&amp;A</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互联网环境中文深度计算的基本理论与方法</dc:title>
  <dc:creator>Yang Liu</dc:creator>
  <cp:lastModifiedBy>Microsoft Office 用户</cp:lastModifiedBy>
  <cp:revision>6357</cp:revision>
  <cp:lastPrinted>2018-08-20T12:00:13Z</cp:lastPrinted>
  <dcterms:created xsi:type="dcterms:W3CDTF">2012-06-16T21:36:15Z</dcterms:created>
  <dcterms:modified xsi:type="dcterms:W3CDTF">2018-08-29T05:35:20Z</dcterms:modified>
</cp:coreProperties>
</file>